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6" r:id="rId20"/>
    <p:sldId id="277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M Dounia" initials="CD" lastIdx="1" clrIdx="0">
    <p:extLst>
      <p:ext uri="{19B8F6BF-5375-455C-9EA6-DF929625EA0E}">
        <p15:presenceInfo xmlns:p15="http://schemas.microsoft.com/office/powerpoint/2012/main" userId="S::dcham@sprb.brussels::2003f032-a2a5-4597-a8e5-3a6972b854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BE"/>
    <a:srgbClr val="7CA2D6"/>
    <a:srgbClr val="B7B7B7"/>
    <a:srgbClr val="FFF203"/>
    <a:srgbClr val="003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81D1A-7F54-4CAB-A9F3-0E4DF49D1F90}" v="132" dt="2024-09-25T09:41:00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57" autoAdjust="0"/>
  </p:normalViewPr>
  <p:slideViewPr>
    <p:cSldViewPr>
      <p:cViewPr varScale="1">
        <p:scale>
          <a:sx n="81" d="100"/>
          <a:sy n="81" d="100"/>
        </p:scale>
        <p:origin x="22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8D81E-DE7C-4382-8F1A-401577778493}" type="datetimeFigureOut">
              <a:rPr lang="fr-BE" smtClean="0"/>
              <a:pPr/>
              <a:t>26-09-24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564D-E952-4EC1-B75D-0DA23DC0CF1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957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0604-D0C7-4319-B045-8F563F9C8141}" type="datetimeFigureOut">
              <a:rPr lang="fr-BE" smtClean="0"/>
              <a:t>26-09-24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ACC6-E18E-4F9E-B1BC-6F01A0255BE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701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8172400" y="4758961"/>
            <a:ext cx="720080" cy="382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CACF5F-BA56-4E49-89BA-3F01CF6DC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S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58BA48-9F18-491E-9EDF-456B5C09E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8172400" y="4758961"/>
            <a:ext cx="720080" cy="382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275DC74-2EB7-4214-A2D2-66007B8F1D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5656" y="2117525"/>
            <a:ext cx="7560840" cy="958281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Font typeface="Arial" pitchFamily="34" charset="0"/>
              <a:buNone/>
              <a:defRPr sz="2400" b="1" cap="all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0" indent="-108000">
              <a:spcBef>
                <a:spcPts val="300"/>
              </a:spcBef>
              <a:buFont typeface="+mj-lt"/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0">
              <a:spcBef>
                <a:spcPts val="300"/>
              </a:spcBef>
              <a:buFont typeface="Aller Light" pitchFamily="2" charset="0"/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-108000">
              <a:spcBef>
                <a:spcPts val="300"/>
              </a:spcBef>
              <a:buClr>
                <a:srgbClr val="7CA2D6"/>
              </a:buClr>
              <a:buFont typeface="Arial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828000" indent="-228600">
              <a:spcBef>
                <a:spcPts val="300"/>
              </a:spcBef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Cliquez pour modifier le titre de la </a:t>
            </a:r>
            <a:r>
              <a:rPr lang="fr-FR" dirty="0" err="1"/>
              <a:t>presentation</a:t>
            </a:r>
            <a:r>
              <a:rPr lang="fr-FR" dirty="0"/>
              <a:t> - </a:t>
            </a:r>
            <a:r>
              <a:rPr lang="nl-NL" dirty="0"/>
              <a:t>Klik om de titel van de presentatie te wijzigen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7242E0CF-D65B-4B72-AB77-CAFADB97D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5656" y="3053629"/>
            <a:ext cx="7560840" cy="670249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Font typeface="Arial" pitchFamily="34" charset="0"/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0" indent="-108000">
              <a:spcBef>
                <a:spcPts val="300"/>
              </a:spcBef>
              <a:buFont typeface="+mj-lt"/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0">
              <a:spcBef>
                <a:spcPts val="300"/>
              </a:spcBef>
              <a:buFont typeface="Aller Light" pitchFamily="2" charset="0"/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-108000">
              <a:spcBef>
                <a:spcPts val="300"/>
              </a:spcBef>
              <a:buClr>
                <a:srgbClr val="7CA2D6"/>
              </a:buClr>
              <a:buFont typeface="Arial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828000" indent="-228600">
              <a:spcBef>
                <a:spcPts val="300"/>
              </a:spcBef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 sous-titre - </a:t>
            </a:r>
            <a:r>
              <a:rPr lang="nl-NL" dirty="0"/>
              <a:t>Klik om de ondertitel te wijzigen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96E0C7-AD81-4A83-85F9-28E6DB5ED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23" cy="5143500"/>
          </a:xfrm>
          <a:prstGeom prst="rect">
            <a:avLst/>
          </a:prstGeom>
        </p:spPr>
      </p:pic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8172400" y="4758961"/>
            <a:ext cx="720080" cy="382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1677770" y="1534986"/>
            <a:ext cx="7200800" cy="3197004"/>
          </a:xfrm>
        </p:spPr>
        <p:txBody>
          <a:bodyPr/>
          <a:lstStyle>
            <a:lvl1pPr marL="0" indent="0">
              <a:lnSpc>
                <a:spcPts val="2200"/>
              </a:lnSpc>
              <a:buFont typeface="Arial" pitchFamily="34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273050" indent="-255588"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4025" indent="-228600"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Font typeface="Courier New" panose="02070309020205020404" pitchFamily="49" charset="0"/>
              <a:buNone/>
              <a:defRPr sz="16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 SOMMAIRE DE LA PRESENTATION - </a:t>
            </a:r>
            <a:r>
              <a:rPr lang="nl-NL" dirty="0"/>
              <a:t>KLIK OM DE SAMENVATTING VAN DE PRESENTATIE TE WIJZIGEN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AFB7DE-F829-4F64-A9A5-A936413A5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172400" y="4758961"/>
            <a:ext cx="720080" cy="382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395536" y="205978"/>
            <a:ext cx="8424936" cy="637580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 - </a:t>
            </a:r>
            <a:r>
              <a:rPr lang="nl-NL" dirty="0"/>
              <a:t>KLIK OM DE STIJL VAN DE TITEL TE WIJZIGEN</a:t>
            </a:r>
            <a:endParaRPr lang="fr-BE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987574"/>
            <a:ext cx="8424936" cy="3096344"/>
          </a:xfrm>
        </p:spPr>
        <p:txBody>
          <a:bodyPr/>
          <a:lstStyle>
            <a:lvl1pPr marL="0" indent="0">
              <a:lnSpc>
                <a:spcPts val="2200"/>
              </a:lnSpc>
              <a:buFont typeface="Arial" pitchFamily="34" charset="0"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0" indent="-72000">
              <a:spcBef>
                <a:spcPts val="300"/>
              </a:spcBef>
              <a:spcAft>
                <a:spcPts val="1000"/>
              </a:spcAft>
              <a:buFont typeface="+mj-lt"/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40000">
              <a:spcBef>
                <a:spcPts val="300"/>
              </a:spcBef>
              <a:buFont typeface="Aller Light" pitchFamily="2" charset="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40000">
              <a:spcBef>
                <a:spcPts val="300"/>
              </a:spcBef>
              <a:buClr>
                <a:srgbClr val="7CA2D6"/>
              </a:buClr>
              <a:buFont typeface="Arial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828000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- </a:t>
            </a:r>
            <a:r>
              <a:rPr lang="nl-NL" dirty="0"/>
              <a:t>Klik om de stijlen van de tekst te wijzigen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E5D8-0C96-4723-8AB9-AAB0724C9E48}" type="datetimeFigureOut">
              <a:rPr lang="fr-BE" smtClean="0"/>
              <a:pPr/>
              <a:t>26-09-24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8EE3-3B50-4017-B2E3-81E7FAC0BB79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4F124-4BF9-95F2-1CBF-A3839693A93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705725" y="63500"/>
            <a:ext cx="1403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SPRB/GOB - Public/Publiek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ozilla-django-oidc.readthedocs.io/en/stable/installation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panoramax/server/api/-/blob/develop/docker/full-keycloak-auth/docker-compose.yml" TargetMode="External"/><Relationship Id="rId2" Type="http://schemas.openxmlformats.org/officeDocument/2006/relationships/hyperlink" Target="https://gitlab.com/panoramax/server/api/-/blob/develop/docs/install/running.m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CC3857D-2974-42C4-B5F6-858AFD3D2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cap="all" dirty="0" err="1"/>
              <a:t>Keycloak</a:t>
            </a:r>
            <a:r>
              <a:rPr lang="en-US" sz="2400" cap="all" dirty="0"/>
              <a:t> and GIS: A Tale of Two Countries and One Secure </a:t>
            </a:r>
            <a:r>
              <a:rPr lang="en-US" sz="2400" cap="all" dirty="0" err="1"/>
              <a:t>MaP</a:t>
            </a:r>
            <a:endParaRPr lang="fr-BE" sz="2400" cap="all" dirty="0"/>
          </a:p>
          <a:p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0EAEC-3945-49D6-96C9-9263CD2E1B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5656" y="3053629"/>
            <a:ext cx="6696744" cy="2089871"/>
          </a:xfrm>
        </p:spPr>
        <p:txBody>
          <a:bodyPr/>
          <a:lstStyle/>
          <a:p>
            <a:r>
              <a:rPr lang="fr-BE" dirty="0" err="1"/>
              <a:t>Integration</a:t>
            </a:r>
            <a:r>
              <a:rPr lang="fr-BE" dirty="0"/>
              <a:t> of </a:t>
            </a:r>
            <a:r>
              <a:rPr lang="fr-BE" dirty="0" err="1"/>
              <a:t>Keycloak</a:t>
            </a:r>
            <a:r>
              <a:rPr lang="fr-BE" dirty="0"/>
              <a:t> in the data infrastructure of Brussels Mobility</a:t>
            </a:r>
          </a:p>
        </p:txBody>
      </p:sp>
    </p:spTree>
    <p:extLst>
      <p:ext uri="{BB962C8B-B14F-4D97-AF65-F5344CB8AC3E}">
        <p14:creationId xmlns:p14="http://schemas.microsoft.com/office/powerpoint/2010/main" val="207287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INSTALL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</a:t>
            </a:r>
            <a:r>
              <a:rPr lang="en-US" dirty="0" err="1"/>
              <a:t>Dockerfile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run Docker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docker-compose build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docker-compose up -d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0AEC8-0EA5-7209-D7DB-92BC956FBA75}"/>
              </a:ext>
            </a:extLst>
          </p:cNvPr>
          <p:cNvSpPr txBox="1"/>
          <p:nvPr/>
        </p:nvSpPr>
        <p:spPr>
          <a:xfrm>
            <a:off x="4067944" y="411510"/>
            <a:ext cx="4464496" cy="2708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FROM quay.io/</a:t>
            </a:r>
            <a:r>
              <a:rPr lang="en-US" sz="1000" dirty="0" err="1"/>
              <a:t>keycloak</a:t>
            </a:r>
            <a:r>
              <a:rPr lang="en-US" sz="1000" dirty="0"/>
              <a:t>/keycloak-x:16.1.1 as builder</a:t>
            </a:r>
          </a:p>
          <a:p>
            <a:endParaRPr lang="en-US" sz="1000" dirty="0"/>
          </a:p>
          <a:p>
            <a:r>
              <a:rPr lang="en-US" sz="1000" dirty="0"/>
              <a:t>ENV KC_METRICS_ENABLED=true \</a:t>
            </a:r>
          </a:p>
          <a:p>
            <a:r>
              <a:rPr lang="en-US" sz="1000" dirty="0"/>
              <a:t>        KC_DB=</a:t>
            </a:r>
            <a:r>
              <a:rPr lang="en-US" sz="1000" dirty="0" err="1"/>
              <a:t>postgres</a:t>
            </a:r>
            <a:r>
              <a:rPr lang="en-US" sz="1000" dirty="0"/>
              <a:t> \</a:t>
            </a:r>
          </a:p>
          <a:p>
            <a:r>
              <a:rPr lang="en-US" sz="1000" dirty="0"/>
              <a:t>        KEYCLOAK_ADMIN=*** \</a:t>
            </a:r>
          </a:p>
          <a:p>
            <a:r>
              <a:rPr lang="en-US" sz="1000" dirty="0"/>
              <a:t>        KEYCLOAK_ADMIN_PASSWORD=*** \</a:t>
            </a:r>
          </a:p>
          <a:p>
            <a:r>
              <a:rPr lang="en-US" sz="1000" dirty="0"/>
              <a:t>        KC_DB_URL=</a:t>
            </a:r>
            <a:r>
              <a:rPr lang="en-US" sz="1000" dirty="0" err="1"/>
              <a:t>jdbc:postgresql</a:t>
            </a:r>
            <a:r>
              <a:rPr lang="en-US" sz="1000" dirty="0"/>
              <a:t>://10.*.*.*:5433/</a:t>
            </a:r>
            <a:r>
              <a:rPr lang="en-US" sz="1000" dirty="0" err="1"/>
              <a:t>keycloak</a:t>
            </a:r>
            <a:r>
              <a:rPr lang="en-US" sz="1000" dirty="0"/>
              <a:t> \</a:t>
            </a:r>
          </a:p>
          <a:p>
            <a:r>
              <a:rPr lang="en-US" sz="1000" dirty="0"/>
              <a:t>        KC_DB_USERNAME=*** \</a:t>
            </a:r>
          </a:p>
          <a:p>
            <a:r>
              <a:rPr lang="en-US" sz="1000" dirty="0"/>
              <a:t>        KC_DB_PASSWORD=*** \</a:t>
            </a:r>
          </a:p>
          <a:p>
            <a:r>
              <a:rPr lang="en-US" sz="1000" dirty="0"/>
              <a:t>        KC_HOSTNAME=10.*.*.*:8081 \</a:t>
            </a:r>
          </a:p>
          <a:p>
            <a:r>
              <a:rPr lang="en-US" sz="1000" dirty="0"/>
              <a:t>        KC_HTTP_ENABLED=true \</a:t>
            </a:r>
          </a:p>
          <a:p>
            <a:r>
              <a:rPr lang="en-US" sz="1000" dirty="0"/>
              <a:t>        QUARKUS_HTTP_ROOT_PATH=/auth \</a:t>
            </a:r>
          </a:p>
          <a:p>
            <a:r>
              <a:rPr lang="en-US" sz="1000" dirty="0"/>
              <a:t>        KC_HOSTNAME_STRICT=false \</a:t>
            </a:r>
            <a:endParaRPr lang="en-US" sz="1000" dirty="0">
              <a:highlight>
                <a:srgbClr val="C0C0C0"/>
              </a:highlight>
            </a:endParaRPr>
          </a:p>
          <a:p>
            <a:r>
              <a:rPr lang="en-US" sz="1000" dirty="0"/>
              <a:t>        KC_HOSTNAME_STRICT_HTTPS=false</a:t>
            </a:r>
          </a:p>
          <a:p>
            <a:endParaRPr lang="en-US" sz="1000" dirty="0"/>
          </a:p>
          <a:p>
            <a:r>
              <a:rPr lang="en-US" sz="1000" dirty="0"/>
              <a:t>RUN /opt/keycloak/bin/kc.sh build</a:t>
            </a:r>
          </a:p>
          <a:p>
            <a:r>
              <a:rPr lang="en-US" sz="1000" dirty="0"/>
              <a:t>ENTRYPOINT ["/opt/</a:t>
            </a:r>
            <a:r>
              <a:rPr lang="en-US" sz="1000" dirty="0" err="1"/>
              <a:t>keycloak</a:t>
            </a:r>
            <a:r>
              <a:rPr lang="en-US" sz="1000" dirty="0"/>
              <a:t>/bin/kc.sh", "start"]</a:t>
            </a:r>
          </a:p>
        </p:txBody>
      </p:sp>
    </p:spTree>
    <p:extLst>
      <p:ext uri="{BB962C8B-B14F-4D97-AF65-F5344CB8AC3E}">
        <p14:creationId xmlns:p14="http://schemas.microsoft.com/office/powerpoint/2010/main" val="272998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CONNECTING DJANGO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‘</a:t>
            </a:r>
            <a:r>
              <a:rPr lang="en-US" dirty="0" err="1">
                <a:hlinkClick r:id="rId2"/>
              </a:rPr>
              <a:t>mozilla</a:t>
            </a:r>
            <a:r>
              <a:rPr lang="en-US" dirty="0">
                <a:hlinkClick r:id="rId2"/>
              </a:rPr>
              <a:t>-Django-</a:t>
            </a:r>
            <a:r>
              <a:rPr lang="en-US" dirty="0" err="1">
                <a:hlinkClick r:id="rId2"/>
              </a:rPr>
              <a:t>oidc</a:t>
            </a:r>
            <a:r>
              <a:rPr lang="en-US" dirty="0"/>
              <a:t>’ plugin is used. This plugin is well </a:t>
            </a:r>
            <a:r>
              <a:rPr lang="en-US" dirty="0" err="1"/>
              <a:t>maintainted</a:t>
            </a:r>
            <a:r>
              <a:rPr lang="en-US" dirty="0"/>
              <a:t> and stable.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Adapt ‘settings.py’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Create a new app ‘</a:t>
            </a:r>
            <a:r>
              <a:rPr lang="en-US" dirty="0" err="1"/>
              <a:t>keycloak</a:t>
            </a:r>
            <a:r>
              <a:rPr lang="en-US" dirty="0"/>
              <a:t>’ in your project and create a file  ‘keycloak_settings.py’</a:t>
            </a:r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E0876-DE77-1FA6-42EE-09D6505021AD}"/>
              </a:ext>
            </a:extLst>
          </p:cNvPr>
          <p:cNvSpPr txBox="1"/>
          <p:nvPr/>
        </p:nvSpPr>
        <p:spPr>
          <a:xfrm>
            <a:off x="3707904" y="1978011"/>
            <a:ext cx="4464496" cy="553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#project/settings.py</a:t>
            </a:r>
          </a:p>
          <a:p>
            <a:endParaRPr lang="en-US" sz="1000" dirty="0"/>
          </a:p>
          <a:p>
            <a:r>
              <a:rPr lang="en-US" sz="1000" dirty="0"/>
              <a:t>from </a:t>
            </a:r>
            <a:r>
              <a:rPr lang="en-US" sz="1000" dirty="0" err="1"/>
              <a:t>keycloak.keycloak_settings</a:t>
            </a:r>
            <a:r>
              <a:rPr lang="en-US" sz="1000" dirty="0"/>
              <a:t> import 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927F4-8268-984E-730B-EA6829CB4E0A}"/>
              </a:ext>
            </a:extLst>
          </p:cNvPr>
          <p:cNvSpPr txBox="1"/>
          <p:nvPr/>
        </p:nvSpPr>
        <p:spPr>
          <a:xfrm>
            <a:off x="3707904" y="3165238"/>
            <a:ext cx="5076564" cy="1785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#keycloak/keycloak_settings.py</a:t>
            </a:r>
          </a:p>
          <a:p>
            <a:r>
              <a:rPr lang="en-US" sz="1000" dirty="0"/>
              <a:t>from </a:t>
            </a:r>
            <a:r>
              <a:rPr lang="en-US" sz="1000" dirty="0" err="1"/>
              <a:t>project.settings</a:t>
            </a:r>
            <a:r>
              <a:rPr lang="en-US" sz="1000" dirty="0"/>
              <a:t> import INSTALLED_APPS</a:t>
            </a:r>
          </a:p>
          <a:p>
            <a:r>
              <a:rPr lang="en-US" sz="1000" dirty="0"/>
              <a:t>from </a:t>
            </a:r>
            <a:r>
              <a:rPr lang="en-US" sz="1000" dirty="0" err="1"/>
              <a:t>project.settings</a:t>
            </a:r>
            <a:r>
              <a:rPr lang="en-US" sz="1000" dirty="0"/>
              <a:t> import MIDDLEWARE</a:t>
            </a:r>
          </a:p>
          <a:p>
            <a:r>
              <a:rPr lang="en-US" sz="1000" dirty="0"/>
              <a:t>INSTALLED_APPS += [</a:t>
            </a:r>
          </a:p>
          <a:p>
            <a:r>
              <a:rPr lang="en-US" sz="1000" dirty="0"/>
              <a:t>    '</a:t>
            </a:r>
            <a:r>
              <a:rPr lang="en-US" sz="1000" dirty="0" err="1"/>
              <a:t>mozilla_django_oidc</a:t>
            </a:r>
            <a:r>
              <a:rPr lang="en-US" sz="1000" dirty="0"/>
              <a:t>',</a:t>
            </a:r>
          </a:p>
          <a:p>
            <a:r>
              <a:rPr lang="en-US" sz="1000" dirty="0"/>
              <a:t>    '</a:t>
            </a:r>
            <a:r>
              <a:rPr lang="en-US" sz="1000" dirty="0" err="1"/>
              <a:t>keycloak</a:t>
            </a:r>
            <a:r>
              <a:rPr lang="en-US" sz="1000" dirty="0"/>
              <a:t>’, ]</a:t>
            </a:r>
          </a:p>
          <a:p>
            <a:r>
              <a:rPr lang="en-US" sz="1000" dirty="0"/>
              <a:t>AUTHENTICATION_BACKENDS = (</a:t>
            </a:r>
          </a:p>
          <a:p>
            <a:r>
              <a:rPr lang="en-US" sz="1000" dirty="0"/>
              <a:t>    'keycloak.mobigisOIDCAuthenticationBackend.MobigisOIDCAuthenticationBackend’, )</a:t>
            </a:r>
          </a:p>
          <a:p>
            <a:r>
              <a:rPr lang="en-US" sz="1000" dirty="0"/>
              <a:t>MIDDLEWARE += [</a:t>
            </a:r>
          </a:p>
          <a:p>
            <a:r>
              <a:rPr lang="en-US" sz="1000" dirty="0"/>
              <a:t>    'keycloak.mobigisOIDCAuthenticationBackend.MobigisOIDCBearerTokenMiddleware',</a:t>
            </a:r>
          </a:p>
          <a:p>
            <a:r>
              <a:rPr lang="en-US" sz="1000" dirty="0"/>
              <a:t>    'keycloak.mobigisOIDCAuthenticationBackend.MobigisBearerTokenAwareSessionRefresh’ ]</a:t>
            </a:r>
          </a:p>
        </p:txBody>
      </p:sp>
    </p:spTree>
    <p:extLst>
      <p:ext uri="{BB962C8B-B14F-4D97-AF65-F5344CB8AC3E}">
        <p14:creationId xmlns:p14="http://schemas.microsoft.com/office/powerpoint/2010/main" val="19986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CONNECTING DJANGO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‘keycloak_settings.py’ to define your OpenID connection parameters.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overwrite the ‘</a:t>
            </a:r>
            <a:r>
              <a:rPr lang="en-US" dirty="0" err="1"/>
              <a:t>mozilla_django_oidc.auth.OIDCAuthenticationBackend</a:t>
            </a:r>
            <a:r>
              <a:rPr lang="en-US" dirty="0"/>
              <a:t>’ class to add your own functionalities.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easily add the app to different Django projects.</a:t>
            </a:r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9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CONNECTING GEOSERVER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Install the sec-oauth2-openid-connect-plugin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authentication filter &gt; </a:t>
            </a:r>
            <a:r>
              <a:rPr lang="en-US" dirty="0" err="1"/>
              <a:t>OpenId</a:t>
            </a:r>
            <a:r>
              <a:rPr lang="en-US" dirty="0"/>
              <a:t> Connect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Discover from </a:t>
            </a:r>
            <a:r>
              <a:rPr lang="en-US" dirty="0" err="1"/>
              <a:t>openid</a:t>
            </a:r>
            <a:r>
              <a:rPr lang="en-US" dirty="0"/>
              <a:t>-configuration</a:t>
            </a:r>
            <a:br>
              <a:rPr lang="en-US" dirty="0"/>
            </a:br>
            <a:r>
              <a:rPr lang="en-US" dirty="0"/>
              <a:t>/auth/realms/</a:t>
            </a:r>
            <a:r>
              <a:rPr lang="en-US" dirty="0" err="1"/>
              <a:t>mobigis</a:t>
            </a:r>
            <a:r>
              <a:rPr lang="en-US" dirty="0"/>
              <a:t>/.well-known/</a:t>
            </a:r>
            <a:r>
              <a:rPr lang="en-US" dirty="0" err="1"/>
              <a:t>openid</a:t>
            </a:r>
            <a:r>
              <a:rPr lang="en-US" dirty="0"/>
              <a:t>-configuration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Set up the roles and data security</a:t>
            </a:r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E0876-DE77-1FA6-42EE-09D6505021AD}"/>
              </a:ext>
            </a:extLst>
          </p:cNvPr>
          <p:cNvSpPr txBox="1"/>
          <p:nvPr/>
        </p:nvSpPr>
        <p:spPr>
          <a:xfrm>
            <a:off x="1043608" y="1491630"/>
            <a:ext cx="7488832" cy="553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/>
              <a:t>podman</a:t>
            </a:r>
            <a:r>
              <a:rPr lang="en-US" sz="1000" dirty="0"/>
              <a:t> run -d  -e COMMUNITY_EXTENSIONS=sec-oauth2-openid-connect-plugin,ogcapi-features-plugin -e GEOSERVER_ADMIN_USER=*** -e GEOSERVER_ADMIN_PASSWORD=*** -e STABLE_EXTENSIONS=charts-</a:t>
            </a:r>
            <a:r>
              <a:rPr lang="en-US" sz="1000" dirty="0" err="1"/>
              <a:t>plugin,pyramid</a:t>
            </a:r>
            <a:r>
              <a:rPr lang="en-US" sz="1000" dirty="0"/>
              <a:t>-</a:t>
            </a:r>
            <a:r>
              <a:rPr lang="en-US" sz="1000" dirty="0" err="1"/>
              <a:t>plugin,inspire</a:t>
            </a:r>
            <a:r>
              <a:rPr lang="en-US" sz="1000" dirty="0"/>
              <a:t>-plugin -p 8080:8080 --name </a:t>
            </a:r>
            <a:r>
              <a:rPr lang="en-US" sz="1000" dirty="0" err="1"/>
              <a:t>geoserver</a:t>
            </a:r>
            <a:r>
              <a:rPr lang="en-US" sz="1000" dirty="0"/>
              <a:t> -e GEOSERVER_DATA_DIR=/</a:t>
            </a:r>
            <a:r>
              <a:rPr lang="en-US" sz="1000" dirty="0" err="1"/>
              <a:t>geoserver</a:t>
            </a:r>
            <a:r>
              <a:rPr lang="en-US" sz="1000" dirty="0"/>
              <a:t> -v /</a:t>
            </a:r>
            <a:r>
              <a:rPr lang="en-US" sz="1000" dirty="0" err="1"/>
              <a:t>srv</a:t>
            </a:r>
            <a:r>
              <a:rPr lang="en-US" sz="1000" dirty="0"/>
              <a:t>/</a:t>
            </a:r>
            <a:r>
              <a:rPr lang="en-US" sz="1000" dirty="0" err="1"/>
              <a:t>geoserver</a:t>
            </a:r>
            <a:r>
              <a:rPr lang="en-US" sz="1000" dirty="0"/>
              <a:t>:/ --network host </a:t>
            </a:r>
            <a:r>
              <a:rPr lang="en-US" sz="1000" dirty="0" err="1"/>
              <a:t>kartoza</a:t>
            </a:r>
            <a:r>
              <a:rPr lang="en-US" sz="1000" dirty="0"/>
              <a:t>/geoserver:2.24.2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48883-A6F2-26D1-6DC9-465C4BAF0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" t="10800" r="42232" b="64000"/>
          <a:stretch/>
        </p:blipFill>
        <p:spPr>
          <a:xfrm>
            <a:off x="4963763" y="3430132"/>
            <a:ext cx="3564904" cy="11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1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CONNECTING PANORAMAX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Install </a:t>
            </a:r>
            <a:r>
              <a:rPr lang="en-US" dirty="0" err="1">
                <a:hlinkClick r:id="rId2"/>
              </a:rPr>
              <a:t>Panoramax</a:t>
            </a:r>
            <a:r>
              <a:rPr lang="en-US" dirty="0"/>
              <a:t> adding </a:t>
            </a:r>
            <a:r>
              <a:rPr lang="en-US" dirty="0" err="1">
                <a:hlinkClick r:id="rId3"/>
              </a:rPr>
              <a:t>openid</a:t>
            </a:r>
            <a:r>
              <a:rPr lang="en-US" dirty="0">
                <a:hlinkClick r:id="rId3"/>
              </a:rPr>
              <a:t> configuration parameters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E0876-DE77-1FA6-42EE-09D6505021AD}"/>
              </a:ext>
            </a:extLst>
          </p:cNvPr>
          <p:cNvSpPr txBox="1"/>
          <p:nvPr/>
        </p:nvSpPr>
        <p:spPr>
          <a:xfrm>
            <a:off x="979984" y="1491630"/>
            <a:ext cx="7488832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/>
              <a:t>podman</a:t>
            </a:r>
            <a:r>
              <a:rPr lang="en-US" sz="1000" dirty="0"/>
              <a:t> run -e DB_URL=postgres://user:pwd@10.x.x.x/geovisio -p 5000:5000 --name </a:t>
            </a:r>
            <a:r>
              <a:rPr lang="en-US" sz="1000" dirty="0" err="1"/>
              <a:t>geovisio_api</a:t>
            </a:r>
            <a:r>
              <a:rPr lang="en-US" sz="1000" dirty="0"/>
              <a:t> -v /</a:t>
            </a:r>
            <a:r>
              <a:rPr lang="en-US" sz="1000" dirty="0" err="1"/>
              <a:t>mnt</a:t>
            </a:r>
            <a:r>
              <a:rPr lang="en-US" sz="1000" dirty="0"/>
              <a:t>/</a:t>
            </a:r>
            <a:r>
              <a:rPr lang="en-US" sz="1000" dirty="0" err="1"/>
              <a:t>geovisio</a:t>
            </a:r>
            <a:r>
              <a:rPr lang="en-US" sz="1000" dirty="0"/>
              <a:t>:/data/ -e OAUTH_PROVIDER=</a:t>
            </a:r>
            <a:r>
              <a:rPr lang="en-US" sz="1000" dirty="0" err="1"/>
              <a:t>oidc</a:t>
            </a:r>
            <a:r>
              <a:rPr lang="en-US" sz="1000" dirty="0"/>
              <a:t> -e OAUTH_OIDC_URL=…/auth/realms/mobigis -e OAUTH_CLIENT_ID=</a:t>
            </a:r>
            <a:r>
              <a:rPr lang="en-US" sz="1000" dirty="0" err="1"/>
              <a:t>client_name</a:t>
            </a:r>
            <a:r>
              <a:rPr lang="en-US" sz="1000" dirty="0"/>
              <a:t> -e OAUTH_CLIENT_SECRET=</a:t>
            </a:r>
            <a:r>
              <a:rPr lang="en-US" sz="1000" dirty="0" err="1"/>
              <a:t>client_secret</a:t>
            </a:r>
            <a:r>
              <a:rPr lang="en-US" sz="1000" dirty="0"/>
              <a:t> -e API_FORCE_AUTH_ON_UPLOAD=false -e FLASK_SECRET_KEY=*** -e API_LOG_LEVEL=debug </a:t>
            </a:r>
            <a:r>
              <a:rPr lang="en-US" sz="1000" dirty="0" err="1"/>
              <a:t>geovisio</a:t>
            </a:r>
            <a:r>
              <a:rPr lang="en-US" sz="1000" dirty="0"/>
              <a:t>/</a:t>
            </a:r>
            <a:r>
              <a:rPr lang="en-US" sz="1000" dirty="0" err="1"/>
              <a:t>api:develop</a:t>
            </a:r>
            <a:r>
              <a:rPr lang="en-US" sz="1000" dirty="0"/>
              <a:t> </a:t>
            </a:r>
            <a:r>
              <a:rPr lang="en-US" sz="1000" dirty="0" err="1"/>
              <a:t>api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E10DC-2277-842E-FAC8-EB1605FCF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419350"/>
            <a:ext cx="4975223" cy="25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M2M CONNECTION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Webservices have </a:t>
            </a:r>
            <a:r>
              <a:rPr lang="en-US" dirty="0"/>
              <a:t>to be accessible without website login for M2M connections.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client_id</a:t>
            </a:r>
            <a:r>
              <a:rPr lang="en-US" dirty="0"/>
              <a:t> / </a:t>
            </a:r>
            <a:r>
              <a:rPr lang="en-US" dirty="0" err="1"/>
              <a:t>client_secret</a:t>
            </a:r>
            <a:r>
              <a:rPr lang="en-US" dirty="0"/>
              <a:t> of application client may not be shared.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webpage makes it possible for a user to create his own </a:t>
            </a:r>
            <a:r>
              <a:rPr lang="en-US" dirty="0" err="1"/>
              <a:t>client_id</a:t>
            </a:r>
            <a:r>
              <a:rPr lang="en-US" dirty="0"/>
              <a:t> / </a:t>
            </a:r>
            <a:r>
              <a:rPr lang="en-US" dirty="0" err="1"/>
              <a:t>client_secret</a:t>
            </a:r>
            <a:r>
              <a:rPr lang="en-US" dirty="0"/>
              <a:t> in </a:t>
            </a:r>
            <a:r>
              <a:rPr lang="en-US" dirty="0" err="1"/>
              <a:t>Keycloak</a:t>
            </a:r>
            <a:r>
              <a:rPr lang="en-US" dirty="0"/>
              <a:t>: https://data.mobility.brussels/users/clients/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67A9C31-385F-08B8-0DCD-0AE18433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617"/>
            <a:ext cx="4034978" cy="20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0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M2M CONNECTION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Download a </a:t>
            </a:r>
            <a:r>
              <a:rPr lang="en-US" dirty="0" err="1"/>
              <a:t>configurationfile</a:t>
            </a:r>
            <a:r>
              <a:rPr lang="en-US" dirty="0"/>
              <a:t> for QGIS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a bearer token for </a:t>
            </a:r>
            <a:r>
              <a:rPr lang="en-US" dirty="0" err="1"/>
              <a:t>webrequests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0AEC8-0EA5-7209-D7DB-92BC956FBA75}"/>
              </a:ext>
            </a:extLst>
          </p:cNvPr>
          <p:cNvSpPr txBox="1"/>
          <p:nvPr/>
        </p:nvSpPr>
        <p:spPr>
          <a:xfrm>
            <a:off x="4319972" y="2233784"/>
            <a:ext cx="4464496" cy="25545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0" i="0" dirty="0">
                <a:effectLst/>
                <a:latin typeface="Source Sans Pro" panose="020B0503030403020204" pitchFamily="34" charset="0"/>
              </a:rPr>
              <a:t>import requests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headers = {'Content-Type': 'application/x-www-form-</a:t>
            </a:r>
            <a:r>
              <a:rPr lang="en-US" sz="1000" b="0" i="0" dirty="0" err="1">
                <a:effectLst/>
                <a:latin typeface="Source Sans Pro" panose="020B0503030403020204" pitchFamily="34" charset="0"/>
              </a:rPr>
              <a:t>urlencoded</a:t>
            </a:r>
            <a:r>
              <a:rPr lang="en-US" sz="1000" b="0" i="0" dirty="0">
                <a:effectLst/>
                <a:latin typeface="Source Sans Pro" panose="020B0503030403020204" pitchFamily="34" charset="0"/>
              </a:rPr>
              <a:t>'}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payload = {'</a:t>
            </a:r>
            <a:r>
              <a:rPr lang="en-US" sz="1000" b="0" i="0" dirty="0" err="1">
                <a:effectLst/>
                <a:latin typeface="Source Sans Pro" panose="020B0503030403020204" pitchFamily="34" charset="0"/>
              </a:rPr>
              <a:t>grant_type</a:t>
            </a:r>
            <a:r>
              <a:rPr lang="en-US" sz="1000" b="0" i="0" dirty="0">
                <a:effectLst/>
                <a:latin typeface="Source Sans Pro" panose="020B0503030403020204" pitchFamily="34" charset="0"/>
              </a:rPr>
              <a:t>': 'password',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  '</a:t>
            </a:r>
            <a:r>
              <a:rPr lang="en-US" sz="1000" b="0" i="0" dirty="0" err="1">
                <a:effectLst/>
                <a:latin typeface="Source Sans Pro" panose="020B0503030403020204" pitchFamily="34" charset="0"/>
              </a:rPr>
              <a:t>client_id</a:t>
            </a:r>
            <a:r>
              <a:rPr lang="en-US" sz="1000" b="0" i="0" dirty="0">
                <a:effectLst/>
                <a:latin typeface="Source Sans Pro" panose="020B0503030403020204" pitchFamily="34" charset="0"/>
              </a:rPr>
              <a:t>’: ‘***',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  '</a:t>
            </a:r>
            <a:r>
              <a:rPr lang="en-US" sz="1000" b="0" i="0" dirty="0" err="1">
                <a:effectLst/>
                <a:latin typeface="Source Sans Pro" panose="020B0503030403020204" pitchFamily="34" charset="0"/>
              </a:rPr>
              <a:t>client_secret</a:t>
            </a:r>
            <a:r>
              <a:rPr lang="en-US" sz="1000" b="0" i="0" dirty="0">
                <a:effectLst/>
                <a:latin typeface="Source Sans Pro" panose="020B0503030403020204" pitchFamily="34" charset="0"/>
              </a:rPr>
              <a:t>': ‘***',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  'username’: ‘***',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  'password': '***',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  'scope': '</a:t>
            </a:r>
            <a:r>
              <a:rPr lang="en-US" sz="1000" b="0" i="0" dirty="0" err="1">
                <a:effectLst/>
                <a:latin typeface="Source Sans Pro" panose="020B0503030403020204" pitchFamily="34" charset="0"/>
              </a:rPr>
              <a:t>openid</a:t>
            </a:r>
            <a:r>
              <a:rPr lang="en-US" sz="1000" b="0" i="0" dirty="0">
                <a:effectLst/>
                <a:latin typeface="Source Sans Pro" panose="020B0503030403020204" pitchFamily="34" charset="0"/>
              </a:rPr>
              <a:t>'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 }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r = </a:t>
            </a:r>
            <a:r>
              <a:rPr lang="en-US" sz="1000" b="0" i="0" dirty="0" err="1">
                <a:effectLst/>
                <a:latin typeface="Source Sans Pro" panose="020B0503030403020204" pitchFamily="34" charset="0"/>
              </a:rPr>
              <a:t>requests.post</a:t>
            </a:r>
            <a:r>
              <a:rPr lang="en-US" sz="1000" b="0" i="0" dirty="0">
                <a:effectLst/>
                <a:latin typeface="Source Sans Pro" panose="020B0503030403020204" pitchFamily="34" charset="0"/>
              </a:rPr>
              <a:t>(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  'https://data.mobility.brussels/auth/realms/mobigis/protocol/openid-connect/token',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  headers=headers,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  data=payload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 )</a:t>
            </a:r>
            <a:br>
              <a:rPr lang="en-US" sz="1000" dirty="0"/>
            </a:br>
            <a:r>
              <a:rPr lang="en-US" sz="1000" b="0" i="0" dirty="0">
                <a:effectLst/>
                <a:latin typeface="Source Sans Pro" panose="020B0503030403020204" pitchFamily="34" charset="0"/>
              </a:rPr>
              <a:t>token = </a:t>
            </a:r>
            <a:r>
              <a:rPr lang="en-US" sz="1000" b="0" i="0" dirty="0" err="1">
                <a:effectLst/>
                <a:latin typeface="Source Sans Pro" panose="020B0503030403020204" pitchFamily="34" charset="0"/>
              </a:rPr>
              <a:t>r.json</a:t>
            </a:r>
            <a:r>
              <a:rPr lang="en-US" sz="1000" b="0" i="0" dirty="0">
                <a:effectLst/>
                <a:latin typeface="Source Sans Pro" panose="020B0503030403020204" pitchFamily="34" charset="0"/>
              </a:rPr>
              <a:t>()['</a:t>
            </a:r>
            <a:r>
              <a:rPr lang="en-US" sz="1000" b="0" i="0" dirty="0" err="1">
                <a:effectLst/>
                <a:latin typeface="Source Sans Pro" panose="020B0503030403020204" pitchFamily="34" charset="0"/>
              </a:rPr>
              <a:t>access_token</a:t>
            </a:r>
            <a:r>
              <a:rPr lang="en-US" sz="1000" b="0" i="0" dirty="0">
                <a:effectLst/>
                <a:latin typeface="Source Sans Pro" panose="020B0503030403020204" pitchFamily="34" charset="0"/>
              </a:rPr>
              <a:t>']</a:t>
            </a:r>
            <a:endParaRPr lang="en-US" sz="1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B34D21-7EA6-546B-30D7-E42A6B55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6716"/>
            <a:ext cx="1800200" cy="20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 indent="0"/>
            <a:br>
              <a:rPr lang="en-US" dirty="0"/>
            </a:br>
            <a:r>
              <a:rPr lang="en-US" dirty="0"/>
              <a:t>	… and the crowd goes wild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AutoShape 2" descr="Généré à partir de l’invite">
            <a:extLst>
              <a:ext uri="{FF2B5EF4-FFF2-40B4-BE49-F238E27FC236}">
                <a16:creationId xmlns:a16="http://schemas.microsoft.com/office/drawing/2014/main" id="{E3F55F98-FCA0-FB39-E3AC-BBBBAC6420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large group of people sitting in a large room with computers&#10;&#10;Description automatically generated">
            <a:extLst>
              <a:ext uri="{FF2B5EF4-FFF2-40B4-BE49-F238E27FC236}">
                <a16:creationId xmlns:a16="http://schemas.microsoft.com/office/drawing/2014/main" id="{4381BDEA-1154-1358-AF1D-497EFD4A6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510"/>
            <a:ext cx="4248472" cy="4248472"/>
          </a:xfrm>
          <a:prstGeom prst="rect">
            <a:avLst/>
          </a:prstGeom>
        </p:spPr>
      </p:pic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03CBCE97-6848-BE97-9DF6-E695FFC2EAC3}"/>
              </a:ext>
            </a:extLst>
          </p:cNvPr>
          <p:cNvSpPr txBox="1">
            <a:spLocks/>
          </p:cNvSpPr>
          <p:nvPr/>
        </p:nvSpPr>
        <p:spPr>
          <a:xfrm>
            <a:off x="369215" y="98757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-72000" algn="l" defTabSz="914400" rtl="0" eaLnBrk="1" latinLnBrk="0" hangingPunct="1">
              <a:spcBef>
                <a:spcPts val="300"/>
              </a:spcBef>
              <a:spcAft>
                <a:spcPts val="1000"/>
              </a:spcAft>
              <a:buFont typeface="+mj-lt"/>
              <a:buNone/>
              <a:defRPr sz="20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28600" algn="l" defTabSz="914400" rtl="0" eaLnBrk="1" latinLnBrk="0" hangingPunct="1">
              <a:spcBef>
                <a:spcPts val="300"/>
              </a:spcBef>
              <a:buFont typeface="Aller Light" pitchFamily="2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228600" algn="l" defTabSz="914400" rtl="0" eaLnBrk="1" latinLnBrk="0" hangingPunct="1">
              <a:spcBef>
                <a:spcPts val="300"/>
              </a:spcBef>
              <a:buClr>
                <a:srgbClr val="7CA2D6"/>
              </a:buClr>
              <a:buFont typeface="Arial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28000" indent="-228600" algn="l" defTabSz="914400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Everything works like it should …</a:t>
            </a:r>
          </a:p>
          <a:p>
            <a:pPr lvl="1" indent="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9A54AB-65AE-79B4-24B7-845C5C1CC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35349" r="10625" b="4583"/>
          <a:stretch/>
        </p:blipFill>
        <p:spPr>
          <a:xfrm>
            <a:off x="3111961" y="2139702"/>
            <a:ext cx="6006521" cy="273630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Administration </a:t>
            </a:r>
            <a:r>
              <a:rPr lang="en-US" dirty="0"/>
              <a:t>of the Brussels-Capital Region (19 municipalities, 1.2m inhabitants, 165km²)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Responsible for equipment, infrastructure and mobility issues.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Develop mobility strategies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Develop road infrastructure projects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Renew and maintain public spaces and roads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Oversees public transport infrastructure and taxis of the region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&gt; 600 employees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ABOUT BRUSSELS MOBILITY</a:t>
            </a:r>
          </a:p>
        </p:txBody>
      </p:sp>
    </p:spTree>
    <p:extLst>
      <p:ext uri="{BB962C8B-B14F-4D97-AF65-F5344CB8AC3E}">
        <p14:creationId xmlns:p14="http://schemas.microsoft.com/office/powerpoint/2010/main" val="341135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DATA INFRASTRUCTURE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infrastructure originally build around a </a:t>
            </a:r>
            <a:r>
              <a:rPr lang="en-US" dirty="0" err="1"/>
              <a:t>mapviewer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the infrastructure hosts 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mapviewer</a:t>
            </a:r>
            <a:endParaRPr lang="en-US" dirty="0"/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Databases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Small applications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API-engines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https://data.mobility.brussels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B7EE1-3F95-10DA-076E-E16AA3C2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516139"/>
            <a:ext cx="4097509" cy="3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5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DATA INFRASTRUCTURE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infrastructure is hosted on Linux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components are Open Source</a:t>
            </a:r>
          </a:p>
        </p:txBody>
      </p:sp>
      <p:pic>
        <p:nvPicPr>
          <p:cNvPr id="2" name="Picture 2" descr="A Comprehensive Guide to PostGIS and Spatial Queries">
            <a:extLst>
              <a:ext uri="{FF2B5EF4-FFF2-40B4-BE49-F238E27FC236}">
                <a16:creationId xmlns:a16="http://schemas.microsoft.com/office/drawing/2014/main" id="{96AAB9D8-02F5-6CF2-071A-16CF162B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9662"/>
            <a:ext cx="198984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ython plus django Shuup Press and Multi Vendor News">
            <a:extLst>
              <a:ext uri="{FF2B5EF4-FFF2-40B4-BE49-F238E27FC236}">
                <a16:creationId xmlns:a16="http://schemas.microsoft.com/office/drawing/2014/main" id="{6B64D249-0AB4-5147-77E8-35820BA5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26711"/>
            <a:ext cx="2232248" cy="13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w to Set Up and Configure a GeoServer from Scratch – African Surveyors  Connect">
            <a:extLst>
              <a:ext uri="{FF2B5EF4-FFF2-40B4-BE49-F238E27FC236}">
                <a16:creationId xmlns:a16="http://schemas.microsoft.com/office/drawing/2014/main" id="{7E2B5AC3-1B93-1B19-973E-F5C5C9F0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29183"/>
            <a:ext cx="2232248" cy="11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enLayers">
            <a:extLst>
              <a:ext uri="{FF2B5EF4-FFF2-40B4-BE49-F238E27FC236}">
                <a16:creationId xmlns:a16="http://schemas.microsoft.com/office/drawing/2014/main" id="{37585126-FB83-7812-2A43-AC1C65E3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45" y="1184126"/>
            <a:ext cx="2050157" cy="11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aflet">
            <a:extLst>
              <a:ext uri="{FF2B5EF4-FFF2-40B4-BE49-F238E27FC236}">
                <a16:creationId xmlns:a16="http://schemas.microsoft.com/office/drawing/2014/main" id="{189D19A0-4903-ABF7-9BA4-DA86B98F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05" y="2014317"/>
            <a:ext cx="1489348" cy="3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7DCD8-D41E-943D-65F5-26008443D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2080" y="2734507"/>
            <a:ext cx="1829055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AUTHENTICATION NEEDS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Authentication is necessary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data is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Monitoring data usage for some </a:t>
            </a:r>
            <a:r>
              <a:rPr lang="en-US" dirty="0" err="1"/>
              <a:t>api’s</a:t>
            </a:r>
            <a:endParaRPr lang="en-US" dirty="0"/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AUTHENTICATION NEEDS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Django and </a:t>
            </a:r>
            <a:r>
              <a:rPr lang="en-US" dirty="0" err="1"/>
              <a:t>Geoserver</a:t>
            </a:r>
            <a:r>
              <a:rPr lang="en-US" dirty="0"/>
              <a:t> have their own access management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for a single sign-on system that can be integrated in every component.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Compliant with Django, </a:t>
            </a:r>
            <a:r>
              <a:rPr lang="en-US" dirty="0" err="1"/>
              <a:t>Geoserver</a:t>
            </a:r>
            <a:r>
              <a:rPr lang="en-US" dirty="0"/>
              <a:t> and </a:t>
            </a:r>
            <a:r>
              <a:rPr lang="en-US" dirty="0" err="1"/>
              <a:t>Panoramax</a:t>
            </a:r>
            <a:endParaRPr lang="en-US" dirty="0"/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Connectable with LDAP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Secured layers from </a:t>
            </a:r>
            <a:r>
              <a:rPr lang="en-US" dirty="0" err="1"/>
              <a:t>Geoserver</a:t>
            </a:r>
            <a:r>
              <a:rPr lang="en-US" dirty="0"/>
              <a:t> have to be accessible in QGIS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Webrequests</a:t>
            </a:r>
            <a:r>
              <a:rPr lang="en-US" dirty="0"/>
              <a:t> M2M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An integration of </a:t>
            </a:r>
            <a:r>
              <a:rPr lang="en-US" dirty="0" err="1"/>
              <a:t>Keycloak</a:t>
            </a:r>
            <a:r>
              <a:rPr lang="en-US" dirty="0"/>
              <a:t> in the infrastructure has been done with the help of GIM.</a:t>
            </a:r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23F3570-1825-512D-0242-7D0D09A2D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5776" y="3729802"/>
            <a:ext cx="1008112" cy="7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KEYCLOAK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Source Identity and Access Management system: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Manages users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Allows user federation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dirty="0"/>
              <a:t>Supports OpenID Connect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Keycloak. Comprehensive Guide to Open Source… | by CaratLane Insider |  CaratLane Insider">
            <a:extLst>
              <a:ext uri="{FF2B5EF4-FFF2-40B4-BE49-F238E27FC236}">
                <a16:creationId xmlns:a16="http://schemas.microsoft.com/office/drawing/2014/main" id="{526D8CC7-F39E-E197-252A-8424FFA3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4" y="2211710"/>
            <a:ext cx="2357611" cy="23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KEYCLOAK</a:t>
            </a:r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ntroduction to Keycloak. Keycloak is an open-source identity and… | by  Abdulsamet İLERİ | Medium">
            <a:extLst>
              <a:ext uri="{FF2B5EF4-FFF2-40B4-BE49-F238E27FC236}">
                <a16:creationId xmlns:a16="http://schemas.microsoft.com/office/drawing/2014/main" id="{96CCFC13-F549-5DAB-4D12-6E466A1A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53" y="766134"/>
            <a:ext cx="4502894" cy="36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E16EE-3423-91D0-FD08-49A6B9CB65CF}"/>
              </a:ext>
            </a:extLst>
          </p:cNvPr>
          <p:cNvSpPr txBox="1"/>
          <p:nvPr/>
        </p:nvSpPr>
        <p:spPr>
          <a:xfrm>
            <a:off x="2915816" y="4377366"/>
            <a:ext cx="4060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/>
              <a:t>https://abdulsamet-ileri.medium.com/introduction-to-keycloak-227c3902754a</a:t>
            </a:r>
          </a:p>
        </p:txBody>
      </p:sp>
    </p:spTree>
    <p:extLst>
      <p:ext uri="{BB962C8B-B14F-4D97-AF65-F5344CB8AC3E}">
        <p14:creationId xmlns:p14="http://schemas.microsoft.com/office/powerpoint/2010/main" val="152972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75FE38-B32D-4DE4-BEEF-528A637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INSTALL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08D7B-9B75-4B51-B796-6F62CF985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987574"/>
            <a:ext cx="3492388" cy="30963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Docker is used to </a:t>
            </a:r>
            <a:r>
              <a:rPr lang="en-US" b="0" dirty="0"/>
              <a:t>install </a:t>
            </a:r>
            <a:r>
              <a:rPr lang="en-US" b="0" dirty="0" err="1"/>
              <a:t>Keycloak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docker-</a:t>
            </a:r>
            <a:r>
              <a:rPr lang="en-US" dirty="0" err="1"/>
              <a:t>compose.yml</a:t>
            </a:r>
            <a:endParaRPr lang="en-US" dirty="0"/>
          </a:p>
        </p:txBody>
      </p:sp>
      <p:sp>
        <p:nvSpPr>
          <p:cNvPr id="2" name="AutoShape 2" descr="Logo gim">
            <a:extLst>
              <a:ext uri="{FF2B5EF4-FFF2-40B4-BE49-F238E27FC236}">
                <a16:creationId xmlns:a16="http://schemas.microsoft.com/office/drawing/2014/main" id="{52AF9E4D-9D1F-948F-B577-37DF26A68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0AEC8-0EA5-7209-D7DB-92BC956FBA75}"/>
              </a:ext>
            </a:extLst>
          </p:cNvPr>
          <p:cNvSpPr txBox="1"/>
          <p:nvPr/>
        </p:nvSpPr>
        <p:spPr>
          <a:xfrm>
            <a:off x="4355976" y="371147"/>
            <a:ext cx="4464496" cy="4401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version: '3'</a:t>
            </a:r>
          </a:p>
          <a:p>
            <a:endParaRPr lang="en-US" sz="1000" dirty="0"/>
          </a:p>
          <a:p>
            <a:r>
              <a:rPr lang="en-US" sz="1000" dirty="0"/>
              <a:t>services:</a:t>
            </a:r>
          </a:p>
          <a:p>
            <a:r>
              <a:rPr lang="en-US" sz="1000" dirty="0"/>
              <a:t>  auth: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container_name</a:t>
            </a:r>
            <a:r>
              <a:rPr lang="en-US" sz="1000" dirty="0"/>
              <a:t>: </a:t>
            </a:r>
            <a:r>
              <a:rPr lang="en-US" sz="1000" dirty="0" err="1"/>
              <a:t>keycloak</a:t>
            </a:r>
            <a:endParaRPr lang="en-US" sz="1000" dirty="0"/>
          </a:p>
          <a:p>
            <a:r>
              <a:rPr lang="en-US" sz="1000" dirty="0"/>
              <a:t>    image: </a:t>
            </a:r>
            <a:r>
              <a:rPr lang="en-US" sz="1000" dirty="0" err="1"/>
              <a:t>keycloak_x_prebuild</a:t>
            </a:r>
            <a:endParaRPr lang="en-US" sz="1000" dirty="0"/>
          </a:p>
          <a:p>
            <a:r>
              <a:rPr lang="en-US" sz="1000" dirty="0"/>
              <a:t>    build:</a:t>
            </a:r>
          </a:p>
          <a:p>
            <a:r>
              <a:rPr lang="en-US" sz="1000" dirty="0"/>
              <a:t>      context: ./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dockerfile</a:t>
            </a:r>
            <a:r>
              <a:rPr lang="en-US" sz="1000" dirty="0"/>
              <a:t>: </a:t>
            </a:r>
            <a:r>
              <a:rPr lang="en-US" sz="1000" dirty="0" err="1"/>
              <a:t>Dockerfile</a:t>
            </a:r>
            <a:endParaRPr lang="en-US" sz="1000" dirty="0"/>
          </a:p>
          <a:p>
            <a:r>
              <a:rPr lang="en-US" sz="1000" dirty="0"/>
              <a:t>    ports:</a:t>
            </a:r>
          </a:p>
          <a:p>
            <a:r>
              <a:rPr lang="en-US" sz="1000" dirty="0"/>
              <a:t>      - "8081:8080"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depends_on</a:t>
            </a:r>
            <a:r>
              <a:rPr lang="en-US" sz="1000" dirty="0"/>
              <a:t>:</a:t>
            </a:r>
          </a:p>
          <a:p>
            <a:r>
              <a:rPr lang="en-US" sz="1000" dirty="0"/>
              <a:t>      - </a:t>
            </a:r>
            <a:r>
              <a:rPr lang="en-US" sz="1000" dirty="0" err="1"/>
              <a:t>db</a:t>
            </a:r>
            <a:endParaRPr lang="en-US" sz="1000" dirty="0"/>
          </a:p>
          <a:p>
            <a:r>
              <a:rPr lang="en-US" sz="1000" dirty="0"/>
              <a:t>    restart: always</a:t>
            </a:r>
          </a:p>
          <a:p>
            <a:endParaRPr lang="en-US" sz="1000" dirty="0"/>
          </a:p>
          <a:p>
            <a:r>
              <a:rPr lang="en-US" sz="1000" dirty="0"/>
              <a:t>  </a:t>
            </a:r>
            <a:r>
              <a:rPr lang="en-US" sz="1000" dirty="0" err="1"/>
              <a:t>db</a:t>
            </a:r>
            <a:r>
              <a:rPr lang="en-US" sz="1000" dirty="0"/>
              <a:t>:</a:t>
            </a:r>
          </a:p>
          <a:p>
            <a:r>
              <a:rPr lang="en-US" sz="1000" dirty="0"/>
              <a:t>    image: postgres:14.2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container_name</a:t>
            </a:r>
            <a:r>
              <a:rPr lang="en-US" sz="1000" dirty="0"/>
              <a:t>: </a:t>
            </a:r>
            <a:r>
              <a:rPr lang="en-US" sz="1000" dirty="0" err="1"/>
              <a:t>postgis</a:t>
            </a:r>
            <a:endParaRPr lang="en-US" sz="1000" dirty="0"/>
          </a:p>
          <a:p>
            <a:r>
              <a:rPr lang="en-US" sz="1000" dirty="0"/>
              <a:t>    environment:</a:t>
            </a:r>
          </a:p>
          <a:p>
            <a:r>
              <a:rPr lang="en-US" sz="1000" dirty="0"/>
              <a:t>      - POSTGRES_DB=</a:t>
            </a:r>
            <a:r>
              <a:rPr lang="en-US" sz="1000" dirty="0" err="1"/>
              <a:t>keycloak</a:t>
            </a:r>
            <a:endParaRPr lang="en-US" sz="1000" dirty="0"/>
          </a:p>
          <a:p>
            <a:r>
              <a:rPr lang="en-US" sz="1000" dirty="0"/>
              <a:t>      - POSTGRES_USER=***</a:t>
            </a:r>
          </a:p>
          <a:p>
            <a:r>
              <a:rPr lang="en-US" sz="1000" dirty="0"/>
              <a:t>      - POSTGRES_PASSWORD=***</a:t>
            </a:r>
          </a:p>
          <a:p>
            <a:r>
              <a:rPr lang="en-US" sz="1000" dirty="0"/>
              <a:t>    ports:</a:t>
            </a:r>
          </a:p>
          <a:p>
            <a:r>
              <a:rPr lang="en-US" sz="1000" dirty="0"/>
              <a:t>      - "5433:5432"</a:t>
            </a:r>
          </a:p>
          <a:p>
            <a:r>
              <a:rPr lang="en-US" sz="1000" dirty="0"/>
              <a:t>    volumes:</a:t>
            </a:r>
          </a:p>
          <a:p>
            <a:r>
              <a:rPr lang="en-US" sz="1000" dirty="0"/>
              <a:t>      - /</a:t>
            </a:r>
            <a:r>
              <a:rPr lang="en-US" sz="1000" dirty="0" err="1"/>
              <a:t>srv</a:t>
            </a:r>
            <a:r>
              <a:rPr lang="en-US" sz="1000" dirty="0"/>
              <a:t>/docker/</a:t>
            </a:r>
            <a:r>
              <a:rPr lang="en-US" sz="1000" dirty="0" err="1"/>
              <a:t>postgis</a:t>
            </a:r>
            <a:r>
              <a:rPr lang="en-US" sz="1000" dirty="0"/>
              <a:t>/data:/var/lib/</a:t>
            </a:r>
            <a:r>
              <a:rPr lang="en-US" sz="1000" dirty="0" err="1"/>
              <a:t>postgresql</a:t>
            </a:r>
            <a:r>
              <a:rPr lang="en-US" sz="1000" dirty="0"/>
              <a:t>/data</a:t>
            </a:r>
          </a:p>
          <a:p>
            <a:r>
              <a:rPr lang="en-US" sz="1000" dirty="0"/>
              <a:t>    restart: always</a:t>
            </a:r>
          </a:p>
        </p:txBody>
      </p:sp>
    </p:spTree>
    <p:extLst>
      <p:ext uri="{BB962C8B-B14F-4D97-AF65-F5344CB8AC3E}">
        <p14:creationId xmlns:p14="http://schemas.microsoft.com/office/powerpoint/2010/main" val="694264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harte-Huisstijl" ma:contentTypeID="0x010100DBAA8B00DAA7C7409BC687FC09F57BB400634D51E417A71B45BA5DC9CCA25A192D" ma:contentTypeVersion="40" ma:contentTypeDescription="" ma:contentTypeScope="" ma:versionID="ba74fc4afc42fab7b3a0e5a7834c4854">
  <xsd:schema xmlns:xsd="http://www.w3.org/2001/XMLSchema" xmlns:xs="http://www.w3.org/2001/XMLSchema" xmlns:p="http://schemas.microsoft.com/office/2006/metadata/properties" xmlns:ns2="bfa7d963-24c6-42df-9c60-af0ce4d6be14" xmlns:ns3="12cb0234-c0b0-4c53-84af-973ef88e2a02" xmlns:ns4="262a9649-6801-4f9f-aa85-4642c5d4536c" targetNamespace="http://schemas.microsoft.com/office/2006/metadata/properties" ma:root="true" ma:fieldsID="fea7d0bd9e1db482c9095c1dcf6eb458" ns2:_="" ns3:_="" ns4:_="">
    <xsd:import namespace="bfa7d963-24c6-42df-9c60-af0ce4d6be14"/>
    <xsd:import namespace="12cb0234-c0b0-4c53-84af-973ef88e2a02"/>
    <xsd:import namespace="262a9649-6801-4f9f-aa85-4642c5d4536c"/>
    <xsd:element name="properties">
      <xsd:complexType>
        <xsd:sequence>
          <xsd:element name="documentManagement">
            <xsd:complexType>
              <xsd:all>
                <xsd:element ref="ns2:Langue_x0020_du_x0020_fichier" minOccurs="0"/>
                <xsd:element ref="ns2:Colorimétrie" minOccurs="0"/>
                <xsd:element ref="ns2:Taille" minOccurs="0"/>
                <xsd:element ref="ns2:Fichier_x0020_source_x0020__x002f__x0020_fichier_x0020_prêt_x0020_à_x0020_l_x0027_emploi" minOccurs="0"/>
                <xsd:element ref="ns2:Partage_x0020_Externe" minOccurs="0"/>
                <xsd:element ref="ns2:ab48d136a2a94350bd1385cb088c3d73" minOccurs="0"/>
                <xsd:element ref="ns2:h26b48982cc54ce2baad91dbf090ec32" minOccurs="0"/>
                <xsd:element ref="ns2:l8aa81e9c7994f66b9ca234fedeb2399" minOccurs="0"/>
                <xsd:element ref="ns2:mac55e52456844879d92278c99f13745" minOccurs="0"/>
                <xsd:element ref="ns3:TaxCatchAll" minOccurs="0"/>
                <xsd:element ref="ns2:g28f7e5d01404be58f3bcecbde89fb76" minOccurs="0"/>
                <xsd:element ref="ns3:TaxCatchAllLabe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7d963-24c6-42df-9c60-af0ce4d6be14" elementFormDefault="qualified">
    <xsd:import namespace="http://schemas.microsoft.com/office/2006/documentManagement/types"/>
    <xsd:import namespace="http://schemas.microsoft.com/office/infopath/2007/PartnerControls"/>
    <xsd:element name="Langue_x0020_du_x0020_fichier" ma:index="4" nillable="true" ma:displayName="Langue du fichier" ma:internalName="Langue_x0020_du_x0020_fichier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R"/>
                    <xsd:enumeration value="NL"/>
                    <xsd:enumeration value="DE"/>
                    <xsd:enumeration value="EN"/>
                  </xsd:restriction>
                </xsd:simpleType>
              </xsd:element>
            </xsd:sequence>
          </xsd:extension>
        </xsd:complexContent>
      </xsd:complexType>
    </xsd:element>
    <xsd:element name="Colorimétrie" ma:index="5" nillable="true" ma:displayName="Colorimétrie" ma:format="Dropdown" ma:internalName="Colorim_x00e9_trie">
      <xsd:simpleType>
        <xsd:restriction base="dms:Choice">
          <xsd:enumeration value="RGB"/>
          <xsd:enumeration value="CMYK"/>
          <xsd:enumeration value="PMS"/>
          <xsd:enumeration value="Black"/>
          <xsd:enumeration value="Grey"/>
          <xsd:enumeration value="White"/>
          <xsd:enumeration value="Color"/>
        </xsd:restriction>
      </xsd:simpleType>
    </xsd:element>
    <xsd:element name="Taille" ma:index="6" nillable="true" ma:displayName="Taille" ma:default="A4" ma:format="Dropdown" ma:internalName="Taille">
      <xsd:simpleType>
        <xsd:restriction base="dms:Choice">
          <xsd:enumeration value="A4"/>
          <xsd:enumeration value="A5"/>
          <xsd:enumeration value="C4"/>
          <xsd:enumeration value="C5"/>
          <xsd:enumeration value="US"/>
          <xsd:enumeration value="A3"/>
          <xsd:enumeration value="A0"/>
        </xsd:restriction>
      </xsd:simpleType>
    </xsd:element>
    <xsd:element name="Fichier_x0020_source_x0020__x002f__x0020_fichier_x0020_prêt_x0020_à_x0020_l_x0027_emploi" ma:index="10" nillable="true" ma:displayName="Fichier source / fichier prêt à l'emploi" ma:default="Ready to use" ma:format="RadioButtons" ma:internalName="Fichier_x0020_source_x0020__x002F__x0020_fichier_x0020_pr_x00ea_t_x0020__x00e0__x0020_l_x0027_emploi">
      <xsd:simpleType>
        <xsd:restriction base="dms:Choice">
          <xsd:enumeration value="Source file (dircom)"/>
          <xsd:enumeration value="Ready to use"/>
        </xsd:restriction>
      </xsd:simpleType>
    </xsd:element>
    <xsd:element name="Partage_x0020_Externe" ma:index="11" nillable="true" ma:displayName="Partage Externe" ma:default="0" ma:internalName="Partage_x0020_Externe">
      <xsd:simpleType>
        <xsd:restriction base="dms:Boolean"/>
      </xsd:simpleType>
    </xsd:element>
    <xsd:element name="ab48d136a2a94350bd1385cb088c3d73" ma:index="17" nillable="true" ma:taxonomy="true" ma:internalName="ab48d136a2a94350bd1385cb088c3d73" ma:taxonomyFieldName="Mot_x002d_cl_x00e9_" ma:displayName="Mot-clé" ma:default="2;#Zonder|9ddd5344-b9bc-42e1-8508-7ded4cc539e9" ma:fieldId="{ab48d136-a2a9-4350-bd13-85cb088c3d73}" ma:sspId="57b2d657-d973-4862-aa1b-1284b69771fd" ma:termSetId="56572055-3947-49f9-8293-873dd203eb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26b48982cc54ce2baad91dbf090ec32" ma:index="19" nillable="true" ma:taxonomy="true" ma:internalName="h26b48982cc54ce2baad91dbf090ec32" ma:taxonomyFieldName="Utilisation1" ma:displayName="Utilisation" ma:default="" ma:fieldId="{126b4898-2cc5-4ce2-baad-91dbf090ec32}" ma:sspId="57b2d657-d973-4862-aa1b-1284b69771fd" ma:termSetId="f2456093-ad15-4d73-9ba9-089ba469de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8aa81e9c7994f66b9ca234fedeb2399" ma:index="20" ma:taxonomy="true" ma:internalName="l8aa81e9c7994f66b9ca234fedeb2399" ma:taxonomyFieldName="Type_x0020_de_x0020_document" ma:displayName="Type de document" ma:default="" ma:fieldId="{58aa81e9-c799-4f66-b9ca-234fedeb2399}" ma:sspId="57b2d657-d973-4862-aa1b-1284b69771fd" ma:termSetId="2de80ec1-06d5-459e-876e-040467a454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55e52456844879d92278c99f13745" ma:index="21" nillable="true" ma:taxonomy="true" ma:internalName="mac55e52456844879d92278c99f13745" ma:taxonomyFieldName="Marquage_x0020_sp_x00e9_cifique" ma:displayName="UA-service" ma:default="" ma:fieldId="{6ac55e52-4568-4487-9d92-278c99f13745}" ma:sspId="57b2d657-d973-4862-aa1b-1284b69771fd" ma:termSetId="8e111a51-807b-4caf-b609-6e5ffce80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8f7e5d01404be58f3bcecbde89fb76" ma:index="23" nillable="true" ma:taxonomy="true" ma:internalName="g28f7e5d01404be58f3bcecbde89fb76" ma:taxonomyFieldName="Orientation1" ma:displayName="Orientation" ma:default="" ma:fieldId="{028f7e5d-0140-4be5-8f3b-cecbde89fb76}" ma:sspId="57b2d657-d973-4862-aa1b-1284b69771fd" ma:termSetId="c905b95b-2d33-4c01-a245-51a649750a0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b0234-c0b0-4c53-84af-973ef88e2a0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605c4c8-bad4-4d5c-9d7d-2ceb1c18d849}" ma:internalName="TaxCatchAll" ma:showField="CatchAllData" ma:web="bfa7d963-24c6-42df-9c60-af0ce4d6be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8605c4c8-bad4-4d5c-9d7d-2ceb1c18d849}" ma:internalName="TaxCatchAllLabel" ma:readOnly="true" ma:showField="CatchAllDataLabel" ma:web="bfa7d963-24c6-42df-9c60-af0ce4d6be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9649-6801-4f9f-aa85-4642c5d453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5" nillable="true" ma:taxonomy="true" ma:internalName="lcf76f155ced4ddcb4097134ff3c332f" ma:taxonomyFieldName="MediaServiceImageTags" ma:displayName="Balises d’images" ma:readOnly="false" ma:fieldId="{5cf76f15-5ced-4ddc-b409-7134ff3c332f}" ma:taxonomyMulti="true" ma:sspId="57b2d657-d973-4862-aa1b-1284b69771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orimétrie xmlns="bfa7d963-24c6-42df-9c60-af0ce4d6be14">Color</Colorimétrie>
    <Partage_x0020_Externe xmlns="bfa7d963-24c6-42df-9c60-af0ce4d6be14">false</Partage_x0020_Externe>
    <mac55e52456844879d92278c99f13745 xmlns="bfa7d963-24c6-42df-9c60-af0ce4d6be14">
      <Terms xmlns="http://schemas.microsoft.com/office/infopath/2007/PartnerControls"/>
    </mac55e52456844879d92278c99f13745>
    <Fichier_x0020_source_x0020__x002f__x0020_fichier_x0020_prêt_x0020_à_x0020_l_x0027_emploi xmlns="bfa7d963-24c6-42df-9c60-af0ce4d6be14">Ready to use</Fichier_x0020_source_x0020__x002f__x0020_fichier_x0020_prêt_x0020_à_x0020_l_x0027_emploi>
    <Taille xmlns="bfa7d963-24c6-42df-9c60-af0ce4d6be14" xsi:nil="true"/>
    <h26b48982cc54ce2baad91dbf090ec32 xmlns="bfa7d963-24c6-42df-9c60-af0ce4d6be14">
      <Terms xmlns="http://schemas.microsoft.com/office/infopath/2007/PartnerControls"/>
    </h26b48982cc54ce2baad91dbf090ec32>
    <l8aa81e9c7994f66b9ca234fedeb2399 xmlns="bfa7d963-24c6-42df-9c60-af0ce4d6be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 PowerPoint</TermName>
          <TermId xmlns="http://schemas.microsoft.com/office/infopath/2007/PartnerControls">637b2f20-df0a-4619-9eb8-50d9a2752545</TermId>
        </TermInfo>
      </Terms>
    </l8aa81e9c7994f66b9ca234fedeb2399>
    <g28f7e5d01404be58f3bcecbde89fb76 xmlns="bfa7d963-24c6-42df-9c60-af0ce4d6be14">
      <Terms xmlns="http://schemas.microsoft.com/office/infopath/2007/PartnerControls"/>
    </g28f7e5d01404be58f3bcecbde89fb76>
    <ab48d136a2a94350bd1385cb088c3d73 xmlns="bfa7d963-24c6-42df-9c60-af0ce4d6be14">
      <Terms xmlns="http://schemas.microsoft.com/office/infopath/2007/PartnerControls"/>
    </ab48d136a2a94350bd1385cb088c3d73>
    <Langue_x0020_du_x0020_fichier xmlns="bfa7d963-24c6-42df-9c60-af0ce4d6be14">
      <Value>NL</Value>
      <Value>FR</Value>
    </Langue_x0020_du_x0020_fichier>
    <TaxCatchAll xmlns="12cb0234-c0b0-4c53-84af-973ef88e2a02">
      <Value>13</Value>
    </TaxCatchAll>
    <lcf76f155ced4ddcb4097134ff3c332f xmlns="262a9649-6801-4f9f-aa85-4642c5d4536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2BF6F8-CB35-4828-ACC5-B0BDC3E40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7d963-24c6-42df-9c60-af0ce4d6be14"/>
    <ds:schemaRef ds:uri="12cb0234-c0b0-4c53-84af-973ef88e2a02"/>
    <ds:schemaRef ds:uri="262a9649-6801-4f9f-aa85-4642c5d453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A5616-B3FB-4A5B-BD57-E6289F786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7894A-04E7-4B1A-AA21-D663C4164F4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62a9649-6801-4f9f-aa85-4642c5d4536c"/>
    <ds:schemaRef ds:uri="http://schemas.openxmlformats.org/package/2006/metadata/core-properties"/>
    <ds:schemaRef ds:uri="http://purl.org/dc/terms/"/>
    <ds:schemaRef ds:uri="bfa7d963-24c6-42df-9c60-af0ce4d6be14"/>
    <ds:schemaRef ds:uri="12cb0234-c0b0-4c53-84af-973ef88e2a02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8ccfa3e7-2f76-4f30-8d49-77b4d04a624b}" enabled="1" method="Privileged" siteId="{3e9f03cd-0512-46dc-b0d4-bb48fa70fcf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Office PowerPoint</Application>
  <PresentationFormat>On-screen Show (16:9)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Aller Light</vt:lpstr>
      <vt:lpstr>Arial</vt:lpstr>
      <vt:lpstr>Calibri</vt:lpstr>
      <vt:lpstr>Courier New</vt:lpstr>
      <vt:lpstr>Source Sans Pro</vt:lpstr>
      <vt:lpstr>Thème Office</vt:lpstr>
      <vt:lpstr>PowerPoint Presentation</vt:lpstr>
      <vt:lpstr>ABOUT BRUSSELS MOBILITY</vt:lpstr>
      <vt:lpstr>DATA INFRASTRUCTURE</vt:lpstr>
      <vt:lpstr>DATA INFRASTRUCTURE</vt:lpstr>
      <vt:lpstr>AUTHENTICATION NEEDS</vt:lpstr>
      <vt:lpstr>AUTHENTICATION NEEDS</vt:lpstr>
      <vt:lpstr>KEYCLOAK</vt:lpstr>
      <vt:lpstr>KEYCLOAK</vt:lpstr>
      <vt:lpstr>INSTALL</vt:lpstr>
      <vt:lpstr>INSTALL</vt:lpstr>
      <vt:lpstr>CONNECTING DJANGO</vt:lpstr>
      <vt:lpstr>CONNECTING DJANGO</vt:lpstr>
      <vt:lpstr>CONNECTING GEOSERVER</vt:lpstr>
      <vt:lpstr>CONNECTING PANORAMAX</vt:lpstr>
      <vt:lpstr>M2M CONNECTION</vt:lpstr>
      <vt:lpstr>M2M CONNECTION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BM-FR-NL-PPT</dc:title>
  <dc:creator>Benjamin Harpigny</dc:creator>
  <cp:lastModifiedBy>CAPPELLE Ruben</cp:lastModifiedBy>
  <cp:revision>177</cp:revision>
  <cp:lastPrinted>2020-03-03T16:21:53Z</cp:lastPrinted>
  <dcterms:created xsi:type="dcterms:W3CDTF">2013-10-17T10:19:39Z</dcterms:created>
  <dcterms:modified xsi:type="dcterms:W3CDTF">2024-09-26T13:46:12Z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quage spécifique">
    <vt:lpwstr/>
  </property>
  <property fmtid="{D5CDD505-2E9C-101B-9397-08002B2CF9AE}" pid="3" name="ContentTypeId">
    <vt:lpwstr>0x010100DBAA8B00DAA7C7409BC687FC09F57BB400634D51E417A71B45BA5DC9CCA25A192D</vt:lpwstr>
  </property>
  <property fmtid="{D5CDD505-2E9C-101B-9397-08002B2CF9AE}" pid="4" name="Orientation1">
    <vt:lpwstr/>
  </property>
  <property fmtid="{D5CDD505-2E9C-101B-9397-08002B2CF9AE}" pid="5" name="Mot-clé">
    <vt:lpwstr/>
  </property>
  <property fmtid="{D5CDD505-2E9C-101B-9397-08002B2CF9AE}" pid="6" name="Type de document">
    <vt:lpwstr>13;#Template PowerPoint|637b2f20-df0a-4619-9eb8-50d9a2752545</vt:lpwstr>
  </property>
  <property fmtid="{D5CDD505-2E9C-101B-9397-08002B2CF9AE}" pid="7" name="Utilisation1">
    <vt:lpwstr/>
  </property>
  <property fmtid="{D5CDD505-2E9C-101B-9397-08002B2CF9AE}" pid="8" name="Mot_x002d_cl_x00e9_">
    <vt:lpwstr/>
  </property>
  <property fmtid="{D5CDD505-2E9C-101B-9397-08002B2CF9AE}" pid="9" name="Marquage_x0020_sp_x00e9_cifique">
    <vt:lpwstr/>
  </property>
  <property fmtid="{D5CDD505-2E9C-101B-9397-08002B2CF9AE}" pid="10" name="MediaServiceImageTags">
    <vt:lpwstr/>
  </property>
  <property fmtid="{D5CDD505-2E9C-101B-9397-08002B2CF9AE}" pid="11" name="ClassificationContentMarkingHeaderLocations">
    <vt:lpwstr>Thème Office:8</vt:lpwstr>
  </property>
  <property fmtid="{D5CDD505-2E9C-101B-9397-08002B2CF9AE}" pid="12" name="ClassificationContentMarkingHeaderText">
    <vt:lpwstr>SPRB/GOB - Public/Publiek</vt:lpwstr>
  </property>
</Properties>
</file>