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3d9f7361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03d9f7361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3d9f7361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3d9f7361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3d9f7361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03d9f7361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3e0cb4cd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3e0cb4c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3e0cb4c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3e0cb4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3e0cb4cd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3e0cb4cd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3e0cb4cd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03e0cb4cd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03e0cb4cd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03e0cb4cd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55cf0dc7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055cf0dc7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55cf0dc7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055cf0dc7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2946ad4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2946ad4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3e0cb4cd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03e0cb4cd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55cf0dc7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055cf0dc7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55cf0dc7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55cf0dc7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3e0cb4cd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03e0cb4cd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055cf0dc7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055cf0dc7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55cf0dc7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055cf0dc7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03e0cb4cd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03e0cb4cd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03e0cb4cd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03e0cb4cd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055cf0dc7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055cf0dc7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055cf0dc7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055cf0dc7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55cf0dc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55cf0dc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55cf0dc7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055cf0dc7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7dda8fab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7dda8fab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d1a0568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7d1a0568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EduGIS werkt met maplibre, maar ondersteunt ook Mapbox.</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d1a05680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7d1a05680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De tekentool kan werken met meerdere kaartlagen. Je kunt snappen naar data uit andere lagen, ook niet-getekende vector lagen. Je kunt een stijl per tekenlaag instellen, attributen beheren en bewerken. Nieuwe data maken en bestaande data aanpassen. De resultaten opslaan op je eigen disk. Leerlingen maken mooie datasets met precies op elkaar aansluitende elementen.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43b10161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43b10161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43b10161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43b10161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7dadc19f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7dadc19fe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Opbouwen van topografie op basis van wereldwijd beschikbare data. De weergave van alle kaartlagen is instelbaar. Van wereldzeeen tot huisnummers.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7d1a05680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7d1a05680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3 servers. </a:t>
            </a:r>
            <a:br>
              <a:rPr lang="nl"/>
            </a:br>
            <a:r>
              <a:rPr lang="nl"/>
              <a:t>1. voor de eindgebruiker (responsieve frontend)</a:t>
            </a:r>
            <a:br>
              <a:rPr lang="nl"/>
            </a:br>
            <a:r>
              <a:rPr lang="nl"/>
              <a:t>2. voor tiling en caching (veel diskruimte, versnellen van kaarten, ook van sommige externe kaarten)</a:t>
            </a:r>
            <a:br>
              <a:rPr lang="nl"/>
            </a:br>
            <a:r>
              <a:rPr lang="nl"/>
              <a:t>3. voor de brondata (database, rekenkracht)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e4d3398ea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e4d3398ea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a6b2d65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a6b2d65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Zonder installeren, zonder inloggen(!)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2b2faff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2b2faff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Voorbeeld kaartlagen met raster data. Vergelijken wereld neerslag januari en juli. Interactief en visueel ipv 2 kaartjes naast elkaar in een atlas.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55cf0dc7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55cf0dc7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Zonder installeren, zonder inloggen(!)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3d9f736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3d9f736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3d9f7361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3d9f7361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pic>
        <p:nvPicPr>
          <p:cNvPr id="20" name="Google Shape;20;p4"/>
          <p:cNvPicPr preferRelativeResize="0"/>
          <p:nvPr/>
        </p:nvPicPr>
        <p:blipFill>
          <a:blip r:embed="rId2">
            <a:alphaModFix/>
          </a:blip>
          <a:stretch>
            <a:fillRect/>
          </a:stretch>
        </p:blipFill>
        <p:spPr>
          <a:xfrm>
            <a:off x="7010800" y="65300"/>
            <a:ext cx="2010348" cy="538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pic>
        <p:nvPicPr>
          <p:cNvPr id="29" name="Google Shape;29;p6"/>
          <p:cNvPicPr preferRelativeResize="0"/>
          <p:nvPr/>
        </p:nvPicPr>
        <p:blipFill>
          <a:blip r:embed="rId2">
            <a:alphaModFix/>
          </a:blip>
          <a:stretch>
            <a:fillRect/>
          </a:stretch>
        </p:blipFill>
        <p:spPr>
          <a:xfrm>
            <a:off x="7010800" y="65300"/>
            <a:ext cx="2010348" cy="538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E7CB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FFFFFF"/>
              </a:buClr>
              <a:buSzPts val="2800"/>
              <a:buNone/>
              <a:defRPr sz="2800">
                <a:solidFill>
                  <a:srgbClr val="FFFFFF"/>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FFFFFF"/>
              </a:buClr>
              <a:buSzPts val="1800"/>
              <a:buChar char="●"/>
              <a:defRPr sz="1800">
                <a:solidFill>
                  <a:srgbClr val="FFFFFF"/>
                </a:solidFill>
              </a:defRPr>
            </a:lvl1pPr>
            <a:lvl2pPr indent="-317500" lvl="1" marL="914400">
              <a:lnSpc>
                <a:spcPct val="115000"/>
              </a:lnSpc>
              <a:spcBef>
                <a:spcPts val="0"/>
              </a:spcBef>
              <a:spcAft>
                <a:spcPts val="0"/>
              </a:spcAft>
              <a:buClr>
                <a:srgbClr val="FFFFFF"/>
              </a:buClr>
              <a:buSzPts val="1400"/>
              <a:buChar char="○"/>
              <a:defRPr>
                <a:solidFill>
                  <a:srgbClr val="FFFFFF"/>
                </a:solidFill>
              </a:defRPr>
            </a:lvl2pPr>
            <a:lvl3pPr indent="-317500" lvl="2" marL="1371600">
              <a:lnSpc>
                <a:spcPct val="115000"/>
              </a:lnSpc>
              <a:spcBef>
                <a:spcPts val="0"/>
              </a:spcBef>
              <a:spcAft>
                <a:spcPts val="0"/>
              </a:spcAft>
              <a:buClr>
                <a:srgbClr val="FFFFFF"/>
              </a:buClr>
              <a:buSzPts val="1400"/>
              <a:buChar char="■"/>
              <a:defRPr>
                <a:solidFill>
                  <a:srgbClr val="FFFFFF"/>
                </a:solidFill>
              </a:defRPr>
            </a:lvl3pPr>
            <a:lvl4pPr indent="-317500" lvl="3" marL="1828800">
              <a:lnSpc>
                <a:spcPct val="115000"/>
              </a:lnSpc>
              <a:spcBef>
                <a:spcPts val="0"/>
              </a:spcBef>
              <a:spcAft>
                <a:spcPts val="0"/>
              </a:spcAft>
              <a:buClr>
                <a:srgbClr val="FFFFFF"/>
              </a:buClr>
              <a:buSzPts val="1400"/>
              <a:buChar char="●"/>
              <a:defRPr>
                <a:solidFill>
                  <a:srgbClr val="FFFFFF"/>
                </a:solidFill>
              </a:defRPr>
            </a:lvl4pPr>
            <a:lvl5pPr indent="-317500" lvl="4" marL="2286000">
              <a:lnSpc>
                <a:spcPct val="115000"/>
              </a:lnSpc>
              <a:spcBef>
                <a:spcPts val="0"/>
              </a:spcBef>
              <a:spcAft>
                <a:spcPts val="0"/>
              </a:spcAft>
              <a:buClr>
                <a:srgbClr val="FFFFFF"/>
              </a:buClr>
              <a:buSzPts val="1400"/>
              <a:buChar char="○"/>
              <a:defRPr>
                <a:solidFill>
                  <a:srgbClr val="FFFFFF"/>
                </a:solidFill>
              </a:defRPr>
            </a:lvl5pPr>
            <a:lvl6pPr indent="-317500" lvl="5" marL="2743200">
              <a:lnSpc>
                <a:spcPct val="115000"/>
              </a:lnSpc>
              <a:spcBef>
                <a:spcPts val="0"/>
              </a:spcBef>
              <a:spcAft>
                <a:spcPts val="0"/>
              </a:spcAft>
              <a:buClr>
                <a:srgbClr val="FFFFFF"/>
              </a:buClr>
              <a:buSzPts val="1400"/>
              <a:buChar char="■"/>
              <a:defRPr>
                <a:solidFill>
                  <a:srgbClr val="FFFFFF"/>
                </a:solidFill>
              </a:defRPr>
            </a:lvl6pPr>
            <a:lvl7pPr indent="-317500" lvl="6" marL="3200400">
              <a:lnSpc>
                <a:spcPct val="115000"/>
              </a:lnSpc>
              <a:spcBef>
                <a:spcPts val="0"/>
              </a:spcBef>
              <a:spcAft>
                <a:spcPts val="0"/>
              </a:spcAft>
              <a:buClr>
                <a:srgbClr val="FFFFFF"/>
              </a:buClr>
              <a:buSzPts val="1400"/>
              <a:buChar char="●"/>
              <a:defRPr>
                <a:solidFill>
                  <a:srgbClr val="FFFFFF"/>
                </a:solidFill>
              </a:defRPr>
            </a:lvl7pPr>
            <a:lvl8pPr indent="-317500" lvl="7" marL="3657600">
              <a:lnSpc>
                <a:spcPct val="115000"/>
              </a:lnSpc>
              <a:spcBef>
                <a:spcPts val="0"/>
              </a:spcBef>
              <a:spcAft>
                <a:spcPts val="0"/>
              </a:spcAft>
              <a:buClr>
                <a:srgbClr val="FFFFFF"/>
              </a:buClr>
              <a:buSzPts val="1400"/>
              <a:buChar char="○"/>
              <a:defRPr>
                <a:solidFill>
                  <a:srgbClr val="FFFFFF"/>
                </a:solidFill>
              </a:defRPr>
            </a:lvl8pPr>
            <a:lvl9pPr indent="-317500" lvl="8" marL="4114800">
              <a:lnSpc>
                <a:spcPct val="115000"/>
              </a:lnSpc>
              <a:spcBef>
                <a:spcPts val="0"/>
              </a:spcBef>
              <a:spcAft>
                <a:spcPts val="0"/>
              </a:spcAft>
              <a:buClr>
                <a:srgbClr val="FFFFFF"/>
              </a:buClr>
              <a:buSzPts val="1400"/>
              <a:buChar char="■"/>
              <a:defRPr>
                <a:solidFill>
                  <a:srgbClr val="FFFFFF"/>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s://mentimeter.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mentimete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hyperlink" Target="https://mentimeter.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hyperlink" Target="https://mentimeter.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hyperlink" Target="https://mentimete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hyperlink" Target="http://drive.google.com/file/d/1UMMljiDDd_4RRy9mAxbbN8S0w4GmDm6r/view" TargetMode="Externa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drive.google.com/file/d/1Keuprcr84Fk8ZDCioh8OOiAE-6aYsC31/view"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CBA"/>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l"/>
              <a:t>EduGIS</a:t>
            </a:r>
            <a:endParaRPr/>
          </a:p>
        </p:txBody>
      </p:sp>
      <p:sp>
        <p:nvSpPr>
          <p:cNvPr id="57" name="Google Shape;57;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solidFill>
                  <a:srgbClr val="F3F3F3"/>
                </a:solidFill>
              </a:rPr>
              <a:t>F</a:t>
            </a:r>
            <a:r>
              <a:rPr lang="nl">
                <a:solidFill>
                  <a:srgbClr val="F3F3F3"/>
                </a:solidFill>
              </a:rPr>
              <a:t>OSS4G in het onderwijs</a:t>
            </a:r>
            <a:endParaRPr>
              <a:solidFill>
                <a:srgbClr val="F3F3F3"/>
              </a:solidFill>
            </a:endParaRPr>
          </a:p>
        </p:txBody>
      </p:sp>
      <p:pic>
        <p:nvPicPr>
          <p:cNvPr id="58" name="Google Shape;58;p13"/>
          <p:cNvPicPr preferRelativeResize="0"/>
          <p:nvPr/>
        </p:nvPicPr>
        <p:blipFill>
          <a:blip r:embed="rId3">
            <a:alphaModFix/>
          </a:blip>
          <a:stretch>
            <a:fillRect/>
          </a:stretch>
        </p:blipFill>
        <p:spPr>
          <a:xfrm>
            <a:off x="0" y="468000"/>
            <a:ext cx="9144002" cy="2448000"/>
          </a:xfrm>
          <a:prstGeom prst="rect">
            <a:avLst/>
          </a:prstGeom>
          <a:noFill/>
          <a:ln>
            <a:noFill/>
          </a:ln>
        </p:spPr>
      </p:pic>
      <p:sp>
        <p:nvSpPr>
          <p:cNvPr id="59" name="Google Shape;59;p13"/>
          <p:cNvSpPr txBox="1"/>
          <p:nvPr/>
        </p:nvSpPr>
        <p:spPr>
          <a:xfrm>
            <a:off x="6357600" y="4089600"/>
            <a:ext cx="280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0" name="Google Shape;60;p13"/>
          <p:cNvSpPr txBox="1"/>
          <p:nvPr/>
        </p:nvSpPr>
        <p:spPr>
          <a:xfrm>
            <a:off x="6253250" y="4747850"/>
            <a:ext cx="291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solidFill>
                  <a:schemeClr val="lt1"/>
                </a:solidFill>
              </a:rPr>
              <a:t>Anne Blankert, EduGIS / Geodan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(inhoud)</a:t>
            </a:r>
            <a:endParaRPr/>
          </a:p>
        </p:txBody>
      </p:sp>
      <p:sp>
        <p:nvSpPr>
          <p:cNvPr id="121" name="Google Shape;121;p22"/>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22" name="Google Shape;122;p22"/>
          <p:cNvSpPr/>
          <p:nvPr/>
        </p:nvSpPr>
        <p:spPr>
          <a:xfrm>
            <a:off x="5292500" y="1371025"/>
            <a:ext cx="3133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nl" sz="1000"/>
              <a:t>pan, zoom, tilt, kaartlagen, legenda, objectinformatie, locatie zoeken, GPS, 2D/3D, informatie, toolbox, coördinaten, meten, schaalbalk, enz</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nl" sz="1000"/>
              <a:t>data: </a:t>
            </a:r>
            <a:endParaRPr sz="1000"/>
          </a:p>
          <a:p>
            <a:pPr indent="0" lvl="0" marL="0" rtl="0" algn="ctr">
              <a:spcBef>
                <a:spcPts val="0"/>
              </a:spcBef>
              <a:spcAft>
                <a:spcPts val="0"/>
              </a:spcAft>
              <a:buNone/>
            </a:pPr>
            <a:r>
              <a:rPr lang="nl" sz="1000"/>
              <a:t>honderden kaartlagen</a:t>
            </a:r>
            <a:endParaRPr sz="1000"/>
          </a:p>
          <a:p>
            <a:pPr indent="0" lvl="0" marL="0" rtl="0" algn="ctr">
              <a:spcBef>
                <a:spcPts val="0"/>
              </a:spcBef>
              <a:spcAft>
                <a:spcPts val="0"/>
              </a:spcAft>
              <a:buNone/>
            </a:pPr>
            <a:r>
              <a:rPr lang="nl" sz="1000"/>
              <a:t>eigen data</a:t>
            </a:r>
            <a:endParaRPr sz="1000"/>
          </a:p>
          <a:p>
            <a:pPr indent="0" lvl="0" marL="0" rtl="0" algn="ctr">
              <a:spcBef>
                <a:spcPts val="0"/>
              </a:spcBef>
              <a:spcAft>
                <a:spcPts val="0"/>
              </a:spcAft>
              <a:buNone/>
            </a:pPr>
            <a:r>
              <a:rPr lang="nl" sz="1000"/>
              <a:t>zelf tekenen en opslaan</a:t>
            </a:r>
            <a:endParaRPr sz="1000"/>
          </a:p>
        </p:txBody>
      </p:sp>
      <p:pic>
        <p:nvPicPr>
          <p:cNvPr id="123" name="Google Shape;123;p22"/>
          <p:cNvPicPr preferRelativeResize="0"/>
          <p:nvPr/>
        </p:nvPicPr>
        <p:blipFill>
          <a:blip r:embed="rId3">
            <a:alphaModFix/>
          </a:blip>
          <a:stretch>
            <a:fillRect/>
          </a:stretch>
        </p:blipFill>
        <p:spPr>
          <a:xfrm>
            <a:off x="5366324" y="1464700"/>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24" name="Google Shape;124;p22"/>
          <p:cNvSpPr/>
          <p:nvPr/>
        </p:nvSpPr>
        <p:spPr>
          <a:xfrm>
            <a:off x="1029500" y="1371025"/>
            <a:ext cx="3133800" cy="3227400"/>
          </a:xfrm>
          <a:prstGeom prst="rect">
            <a:avLst/>
          </a:prstGeom>
          <a:solidFill>
            <a:srgbClr val="FFF2C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nl"/>
              <a:t>Informatie en lessen</a:t>
            </a:r>
            <a:endParaRPr/>
          </a:p>
          <a:p>
            <a:pPr indent="0" lvl="0" marL="0" rtl="0" algn="l">
              <a:spcBef>
                <a:spcPts val="0"/>
              </a:spcBef>
              <a:spcAft>
                <a:spcPts val="0"/>
              </a:spcAft>
              <a:buNone/>
            </a:pPr>
            <a:r>
              <a:t/>
            </a:r>
            <a:endParaRPr sz="1000"/>
          </a:p>
          <a:p>
            <a:pPr indent="0" lvl="0" marL="0" rtl="0" algn="ctr">
              <a:spcBef>
                <a:spcPts val="0"/>
              </a:spcBef>
              <a:spcAft>
                <a:spcPts val="0"/>
              </a:spcAft>
              <a:buNone/>
            </a:pPr>
            <a:r>
              <a:rPr lang="nl" sz="1000"/>
              <a:t>Integratie met EduGIS kaartmodule</a:t>
            </a:r>
            <a:endParaRPr sz="1000"/>
          </a:p>
          <a:p>
            <a:pPr indent="0" lvl="0" marL="0" rtl="0" algn="ctr">
              <a:spcBef>
                <a:spcPts val="0"/>
              </a:spcBef>
              <a:spcAft>
                <a:spcPts val="0"/>
              </a:spcAft>
              <a:buNone/>
            </a:pPr>
            <a:r>
              <a:rPr lang="nl" sz="1000"/>
              <a:t>Ook lessen met andere Geo-tools zoals Google Earth, QGIS, ArcGIS online en gespecialiseerde geo-webapps</a:t>
            </a:r>
            <a:endParaRPr sz="1000"/>
          </a:p>
        </p:txBody>
      </p:sp>
      <p:pic>
        <p:nvPicPr>
          <p:cNvPr id="125" name="Google Shape;125;p22"/>
          <p:cNvPicPr preferRelativeResize="0"/>
          <p:nvPr/>
        </p:nvPicPr>
        <p:blipFill>
          <a:blip r:embed="rId4">
            <a:alphaModFix/>
          </a:blip>
          <a:stretch>
            <a:fillRect/>
          </a:stretch>
        </p:blipFill>
        <p:spPr>
          <a:xfrm>
            <a:off x="1116550" y="1464700"/>
            <a:ext cx="1183226" cy="975049"/>
          </a:xfrm>
          <a:prstGeom prst="rect">
            <a:avLst/>
          </a:prstGeom>
          <a:solidFill>
            <a:srgbClr val="D9EAD3"/>
          </a:solidFill>
          <a:ln cap="flat" cmpd="sng" w="19050">
            <a:solidFill>
              <a:schemeClr val="lt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(sofware)</a:t>
            </a:r>
            <a:endParaRPr/>
          </a:p>
        </p:txBody>
      </p:sp>
      <p:sp>
        <p:nvSpPr>
          <p:cNvPr id="131" name="Google Shape;131;p23"/>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32" name="Google Shape;132;p23"/>
          <p:cNvSpPr/>
          <p:nvPr/>
        </p:nvSpPr>
        <p:spPr>
          <a:xfrm>
            <a:off x="5292500" y="1371025"/>
            <a:ext cx="3133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pic>
        <p:nvPicPr>
          <p:cNvPr id="133" name="Google Shape;133;p23"/>
          <p:cNvPicPr preferRelativeResize="0"/>
          <p:nvPr/>
        </p:nvPicPr>
        <p:blipFill>
          <a:blip r:embed="rId3">
            <a:alphaModFix/>
          </a:blip>
          <a:stretch>
            <a:fillRect/>
          </a:stretch>
        </p:blipFill>
        <p:spPr>
          <a:xfrm>
            <a:off x="5366324" y="1464700"/>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34" name="Google Shape;134;p23"/>
          <p:cNvSpPr/>
          <p:nvPr/>
        </p:nvSpPr>
        <p:spPr>
          <a:xfrm>
            <a:off x="965650" y="1371025"/>
            <a:ext cx="3133800" cy="3227400"/>
          </a:xfrm>
          <a:prstGeom prst="rect">
            <a:avLst/>
          </a:prstGeom>
          <a:solidFill>
            <a:srgbClr val="FFF2C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nl"/>
              <a:t>Informatie en lessen</a:t>
            </a:r>
            <a:endParaRPr/>
          </a:p>
          <a:p>
            <a:pPr indent="0" lvl="0" marL="0" rtl="0" algn="l">
              <a:spcBef>
                <a:spcPts val="0"/>
              </a:spcBef>
              <a:spcAft>
                <a:spcPts val="0"/>
              </a:spcAft>
              <a:buNone/>
            </a:pPr>
            <a:r>
              <a:t/>
            </a:r>
            <a:endParaRPr sz="1000"/>
          </a:p>
          <a:p>
            <a:pPr indent="0" lvl="0" marL="0" rtl="0" algn="ctr">
              <a:spcBef>
                <a:spcPts val="0"/>
              </a:spcBef>
              <a:spcAft>
                <a:spcPts val="0"/>
              </a:spcAft>
              <a:buNone/>
            </a:pPr>
            <a:r>
              <a:t/>
            </a:r>
            <a:endParaRPr sz="1000"/>
          </a:p>
        </p:txBody>
      </p:sp>
      <p:pic>
        <p:nvPicPr>
          <p:cNvPr id="135" name="Google Shape;135;p23"/>
          <p:cNvPicPr preferRelativeResize="0"/>
          <p:nvPr/>
        </p:nvPicPr>
        <p:blipFill>
          <a:blip r:embed="rId4">
            <a:alphaModFix/>
          </a:blip>
          <a:stretch>
            <a:fillRect/>
          </a:stretch>
        </p:blipFill>
        <p:spPr>
          <a:xfrm>
            <a:off x="1116550" y="1464700"/>
            <a:ext cx="1183226" cy="975049"/>
          </a:xfrm>
          <a:prstGeom prst="rect">
            <a:avLst/>
          </a:prstGeom>
          <a:solidFill>
            <a:srgbClr val="D9EAD3"/>
          </a:solidFill>
          <a:ln cap="flat" cmpd="sng" w="19050">
            <a:solidFill>
              <a:schemeClr val="lt1"/>
            </a:solidFill>
            <a:prstDash val="solid"/>
            <a:round/>
            <a:headEnd len="sm" w="sm" type="none"/>
            <a:tailEnd len="sm" w="sm" type="none"/>
          </a:ln>
        </p:spPr>
      </p:pic>
      <p:sp>
        <p:nvSpPr>
          <p:cNvPr id="136" name="Google Shape;136;p23"/>
          <p:cNvSpPr/>
          <p:nvPr/>
        </p:nvSpPr>
        <p:spPr>
          <a:xfrm>
            <a:off x="1468950" y="3086975"/>
            <a:ext cx="2218200" cy="332100"/>
          </a:xfrm>
          <a:prstGeom prst="rect">
            <a:avLst/>
          </a:prstGeom>
          <a:solidFill>
            <a:srgbClr val="F9CB9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WordPress</a:t>
            </a:r>
            <a:endParaRPr/>
          </a:p>
        </p:txBody>
      </p:sp>
      <p:sp>
        <p:nvSpPr>
          <p:cNvPr id="137" name="Google Shape;137;p23"/>
          <p:cNvSpPr/>
          <p:nvPr/>
        </p:nvSpPr>
        <p:spPr>
          <a:xfrm>
            <a:off x="1468950" y="3465025"/>
            <a:ext cx="2218200" cy="332100"/>
          </a:xfrm>
          <a:prstGeom prst="rect">
            <a:avLst/>
          </a:prstGeom>
          <a:solidFill>
            <a:srgbClr val="F9CB9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WikiWijs</a:t>
            </a:r>
            <a:endParaRPr/>
          </a:p>
        </p:txBody>
      </p:sp>
      <p:sp>
        <p:nvSpPr>
          <p:cNvPr id="138" name="Google Shape;138;p23"/>
          <p:cNvSpPr/>
          <p:nvPr/>
        </p:nvSpPr>
        <p:spPr>
          <a:xfrm>
            <a:off x="1468950" y="3843075"/>
            <a:ext cx="2218200" cy="332100"/>
          </a:xfrm>
          <a:prstGeom prst="rect">
            <a:avLst/>
          </a:prstGeom>
          <a:solidFill>
            <a:srgbClr val="F9CB9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ArcGIS StoryMaps</a:t>
            </a:r>
            <a:endParaRPr/>
          </a:p>
        </p:txBody>
      </p:sp>
      <p:sp>
        <p:nvSpPr>
          <p:cNvPr id="139" name="Google Shape;139;p23"/>
          <p:cNvSpPr/>
          <p:nvPr/>
        </p:nvSpPr>
        <p:spPr>
          <a:xfrm>
            <a:off x="5850300" y="313805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Web-Map-viewer</a:t>
            </a:r>
            <a:endParaRPr/>
          </a:p>
        </p:txBody>
      </p:sp>
      <p:sp>
        <p:nvSpPr>
          <p:cNvPr id="140" name="Google Shape;140;p23"/>
          <p:cNvSpPr/>
          <p:nvPr/>
        </p:nvSpPr>
        <p:spPr>
          <a:xfrm>
            <a:off x="5850300" y="3490525"/>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Tile-caches</a:t>
            </a:r>
            <a:endParaRPr/>
          </a:p>
        </p:txBody>
      </p:sp>
      <p:sp>
        <p:nvSpPr>
          <p:cNvPr id="141" name="Google Shape;141;p23"/>
          <p:cNvSpPr/>
          <p:nvPr/>
        </p:nvSpPr>
        <p:spPr>
          <a:xfrm>
            <a:off x="5850300" y="3868575"/>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Data/Map server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(kaartmodule)</a:t>
            </a:r>
            <a:endParaRPr/>
          </a:p>
        </p:txBody>
      </p:sp>
      <p:sp>
        <p:nvSpPr>
          <p:cNvPr id="147" name="Google Shape;147;p24"/>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48" name="Google Shape;148;p24"/>
          <p:cNvSpPr/>
          <p:nvPr/>
        </p:nvSpPr>
        <p:spPr>
          <a:xfrm>
            <a:off x="753650" y="1371025"/>
            <a:ext cx="7672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pic>
        <p:nvPicPr>
          <p:cNvPr id="149" name="Google Shape;149;p24"/>
          <p:cNvPicPr preferRelativeResize="0"/>
          <p:nvPr/>
        </p:nvPicPr>
        <p:blipFill>
          <a:blip r:embed="rId3">
            <a:alphaModFix/>
          </a:blip>
          <a:stretch>
            <a:fillRect/>
          </a:stretch>
        </p:blipFill>
        <p:spPr>
          <a:xfrm>
            <a:off x="823199" y="1447675"/>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50" name="Google Shape;150;p24"/>
          <p:cNvSpPr/>
          <p:nvPr/>
        </p:nvSpPr>
        <p:spPr>
          <a:xfrm>
            <a:off x="3481950" y="1958600"/>
            <a:ext cx="2180100" cy="3066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Web-Map-Viewer</a:t>
            </a:r>
            <a:endParaRPr sz="1000"/>
          </a:p>
        </p:txBody>
      </p:sp>
      <p:sp>
        <p:nvSpPr>
          <p:cNvPr id="151" name="Google Shape;151;p24"/>
          <p:cNvSpPr/>
          <p:nvPr/>
        </p:nvSpPr>
        <p:spPr>
          <a:xfrm>
            <a:off x="3481950" y="230340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Tilecache</a:t>
            </a:r>
            <a:endParaRPr/>
          </a:p>
        </p:txBody>
      </p:sp>
      <p:sp>
        <p:nvSpPr>
          <p:cNvPr id="152" name="Google Shape;152;p24"/>
          <p:cNvSpPr/>
          <p:nvPr/>
        </p:nvSpPr>
        <p:spPr>
          <a:xfrm>
            <a:off x="3481950" y="262270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Data/Map server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(kaartmodule)</a:t>
            </a:r>
            <a:endParaRPr/>
          </a:p>
        </p:txBody>
      </p:sp>
      <p:sp>
        <p:nvSpPr>
          <p:cNvPr id="158" name="Google Shape;158;p25"/>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59" name="Google Shape;159;p25"/>
          <p:cNvSpPr/>
          <p:nvPr/>
        </p:nvSpPr>
        <p:spPr>
          <a:xfrm>
            <a:off x="753650" y="1371025"/>
            <a:ext cx="7672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pic>
        <p:nvPicPr>
          <p:cNvPr id="160" name="Google Shape;160;p25"/>
          <p:cNvPicPr preferRelativeResize="0"/>
          <p:nvPr/>
        </p:nvPicPr>
        <p:blipFill>
          <a:blip r:embed="rId3">
            <a:alphaModFix/>
          </a:blip>
          <a:stretch>
            <a:fillRect/>
          </a:stretch>
        </p:blipFill>
        <p:spPr>
          <a:xfrm>
            <a:off x="823199" y="1447675"/>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61" name="Google Shape;161;p25"/>
          <p:cNvSpPr/>
          <p:nvPr/>
        </p:nvSpPr>
        <p:spPr>
          <a:xfrm>
            <a:off x="3481950" y="1958600"/>
            <a:ext cx="2180100" cy="14691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Web-Map-Viewer</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nl" sz="1000"/>
              <a:t>Volgorde viewer software:</a:t>
            </a:r>
            <a:endParaRPr sz="1000"/>
          </a:p>
          <a:p>
            <a:pPr indent="-292100" lvl="0" marL="457200" rtl="0" algn="l">
              <a:spcBef>
                <a:spcPts val="0"/>
              </a:spcBef>
              <a:spcAft>
                <a:spcPts val="0"/>
              </a:spcAft>
              <a:buSzPts val="1000"/>
              <a:buAutoNum type="arabicPeriod"/>
            </a:pPr>
            <a:r>
              <a:rPr lang="nl" sz="1000"/>
              <a:t>eigen software</a:t>
            </a:r>
            <a:endParaRPr sz="1000"/>
          </a:p>
          <a:p>
            <a:pPr indent="-292100" lvl="0" marL="457200" rtl="0" algn="l">
              <a:spcBef>
                <a:spcPts val="0"/>
              </a:spcBef>
              <a:spcAft>
                <a:spcPts val="0"/>
              </a:spcAft>
              <a:buSzPts val="1000"/>
              <a:buAutoNum type="arabicPeriod"/>
            </a:pPr>
            <a:r>
              <a:rPr lang="nl" sz="1000"/>
              <a:t>mapbuilder</a:t>
            </a:r>
            <a:endParaRPr sz="1000"/>
          </a:p>
          <a:p>
            <a:pPr indent="-292100" lvl="0" marL="457200" rtl="0" algn="l">
              <a:spcBef>
                <a:spcPts val="0"/>
              </a:spcBef>
              <a:spcAft>
                <a:spcPts val="0"/>
              </a:spcAft>
              <a:buSzPts val="1000"/>
              <a:buAutoNum type="arabicPeriod"/>
            </a:pPr>
            <a:r>
              <a:rPr lang="nl" sz="1000"/>
              <a:t>OpenLayers</a:t>
            </a:r>
            <a:endParaRPr sz="1000"/>
          </a:p>
          <a:p>
            <a:pPr indent="-292100" lvl="0" marL="457200" rtl="0" algn="l">
              <a:spcBef>
                <a:spcPts val="0"/>
              </a:spcBef>
              <a:spcAft>
                <a:spcPts val="0"/>
              </a:spcAft>
              <a:buSzPts val="1000"/>
              <a:buAutoNum type="arabicPeriod"/>
            </a:pPr>
            <a:r>
              <a:rPr lang="nl" sz="1000"/>
              <a:t>MapBox</a:t>
            </a:r>
            <a:endParaRPr sz="1000"/>
          </a:p>
          <a:p>
            <a:pPr indent="-292100" lvl="0" marL="457200" rtl="0" algn="l">
              <a:spcBef>
                <a:spcPts val="0"/>
              </a:spcBef>
              <a:spcAft>
                <a:spcPts val="0"/>
              </a:spcAft>
              <a:buSzPts val="1000"/>
              <a:buAutoNum type="arabicPeriod"/>
            </a:pPr>
            <a:r>
              <a:rPr lang="nl" sz="1000"/>
              <a:t>MapLibre</a:t>
            </a:r>
            <a:endParaRPr sz="1000"/>
          </a:p>
        </p:txBody>
      </p:sp>
      <p:sp>
        <p:nvSpPr>
          <p:cNvPr id="162" name="Google Shape;162;p25"/>
          <p:cNvSpPr/>
          <p:nvPr/>
        </p:nvSpPr>
        <p:spPr>
          <a:xfrm>
            <a:off x="3481950" y="3471388"/>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Tilecache</a:t>
            </a:r>
            <a:endParaRPr/>
          </a:p>
        </p:txBody>
      </p:sp>
      <p:sp>
        <p:nvSpPr>
          <p:cNvPr id="163" name="Google Shape;163;p25"/>
          <p:cNvSpPr/>
          <p:nvPr/>
        </p:nvSpPr>
        <p:spPr>
          <a:xfrm>
            <a:off x="3481950" y="379620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Data/Map server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(kaartmodule)</a:t>
            </a:r>
            <a:endParaRPr/>
          </a:p>
        </p:txBody>
      </p:sp>
      <p:sp>
        <p:nvSpPr>
          <p:cNvPr id="169" name="Google Shape;169;p26"/>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70" name="Google Shape;170;p26"/>
          <p:cNvSpPr/>
          <p:nvPr/>
        </p:nvSpPr>
        <p:spPr>
          <a:xfrm>
            <a:off x="753650" y="1371025"/>
            <a:ext cx="7672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pic>
        <p:nvPicPr>
          <p:cNvPr id="171" name="Google Shape;171;p26"/>
          <p:cNvPicPr preferRelativeResize="0"/>
          <p:nvPr/>
        </p:nvPicPr>
        <p:blipFill>
          <a:blip r:embed="rId3">
            <a:alphaModFix/>
          </a:blip>
          <a:stretch>
            <a:fillRect/>
          </a:stretch>
        </p:blipFill>
        <p:spPr>
          <a:xfrm>
            <a:off x="823199" y="1447675"/>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72" name="Google Shape;172;p26"/>
          <p:cNvSpPr/>
          <p:nvPr/>
        </p:nvSpPr>
        <p:spPr>
          <a:xfrm>
            <a:off x="3481950" y="1958600"/>
            <a:ext cx="2180100" cy="3363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Web-Map-Viewer</a:t>
            </a:r>
            <a:endParaRPr sz="1000"/>
          </a:p>
        </p:txBody>
      </p:sp>
      <p:sp>
        <p:nvSpPr>
          <p:cNvPr id="173" name="Google Shape;173;p26"/>
          <p:cNvSpPr/>
          <p:nvPr/>
        </p:nvSpPr>
        <p:spPr>
          <a:xfrm>
            <a:off x="3481950" y="2340263"/>
            <a:ext cx="2180100" cy="14124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Tile-caches</a:t>
            </a:r>
            <a:endParaRPr/>
          </a:p>
          <a:p>
            <a:pPr indent="-292100" lvl="0" marL="457200" rtl="0" algn="l">
              <a:spcBef>
                <a:spcPts val="0"/>
              </a:spcBef>
              <a:spcAft>
                <a:spcPts val="0"/>
              </a:spcAft>
              <a:buSzPts val="1000"/>
              <a:buChar char="●"/>
            </a:pPr>
            <a:r>
              <a:rPr lang="nl" sz="1000"/>
              <a:t>Metacarta Tilecache</a:t>
            </a:r>
            <a:endParaRPr sz="1000"/>
          </a:p>
          <a:p>
            <a:pPr indent="-292100" lvl="0" marL="457200" rtl="0" algn="l">
              <a:spcBef>
                <a:spcPts val="0"/>
              </a:spcBef>
              <a:spcAft>
                <a:spcPts val="0"/>
              </a:spcAft>
              <a:buSzPts val="1000"/>
              <a:buChar char="●"/>
            </a:pPr>
            <a:r>
              <a:rPr lang="nl" sz="1000"/>
              <a:t>Mapproxy</a:t>
            </a:r>
            <a:endParaRPr sz="1000"/>
          </a:p>
          <a:p>
            <a:pPr indent="-292100" lvl="0" marL="457200" rtl="0" algn="l">
              <a:spcBef>
                <a:spcPts val="0"/>
              </a:spcBef>
              <a:spcAft>
                <a:spcPts val="0"/>
              </a:spcAft>
              <a:buSzPts val="1000"/>
              <a:buChar char="●"/>
            </a:pPr>
            <a:r>
              <a:rPr lang="nl" sz="1000"/>
              <a:t>PGBrowser (vector tiles)</a:t>
            </a:r>
            <a:endParaRPr sz="1000"/>
          </a:p>
        </p:txBody>
      </p:sp>
      <p:sp>
        <p:nvSpPr>
          <p:cNvPr id="174" name="Google Shape;174;p26"/>
          <p:cNvSpPr/>
          <p:nvPr/>
        </p:nvSpPr>
        <p:spPr>
          <a:xfrm>
            <a:off x="3481950" y="379620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Data/Map server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(kaartmodule)</a:t>
            </a:r>
            <a:endParaRPr/>
          </a:p>
        </p:txBody>
      </p:sp>
      <p:sp>
        <p:nvSpPr>
          <p:cNvPr id="180" name="Google Shape;180;p27"/>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81" name="Google Shape;181;p27"/>
          <p:cNvSpPr/>
          <p:nvPr/>
        </p:nvSpPr>
        <p:spPr>
          <a:xfrm>
            <a:off x="753650" y="1371025"/>
            <a:ext cx="7672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pic>
        <p:nvPicPr>
          <p:cNvPr id="182" name="Google Shape;182;p27"/>
          <p:cNvPicPr preferRelativeResize="0"/>
          <p:nvPr/>
        </p:nvPicPr>
        <p:blipFill>
          <a:blip r:embed="rId3">
            <a:alphaModFix/>
          </a:blip>
          <a:stretch>
            <a:fillRect/>
          </a:stretch>
        </p:blipFill>
        <p:spPr>
          <a:xfrm>
            <a:off x="823199" y="1447675"/>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83" name="Google Shape;183;p27"/>
          <p:cNvSpPr/>
          <p:nvPr/>
        </p:nvSpPr>
        <p:spPr>
          <a:xfrm>
            <a:off x="3481950" y="1958600"/>
            <a:ext cx="2180100" cy="3363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Web-Map-Viewer</a:t>
            </a:r>
            <a:endParaRPr sz="1000"/>
          </a:p>
        </p:txBody>
      </p:sp>
      <p:sp>
        <p:nvSpPr>
          <p:cNvPr id="184" name="Google Shape;184;p27"/>
          <p:cNvSpPr/>
          <p:nvPr/>
        </p:nvSpPr>
        <p:spPr>
          <a:xfrm>
            <a:off x="3481950" y="2340265"/>
            <a:ext cx="2180100" cy="3039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Tile-caches</a:t>
            </a:r>
            <a:endParaRPr sz="1000"/>
          </a:p>
        </p:txBody>
      </p:sp>
      <p:sp>
        <p:nvSpPr>
          <p:cNvPr id="185" name="Google Shape;185;p27"/>
          <p:cNvSpPr/>
          <p:nvPr/>
        </p:nvSpPr>
        <p:spPr>
          <a:xfrm>
            <a:off x="3481950" y="2689550"/>
            <a:ext cx="2180100" cy="18195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Data/Map server</a:t>
            </a:r>
            <a:endParaRPr/>
          </a:p>
          <a:p>
            <a:pPr indent="-292100" lvl="0" marL="457200" rtl="0" algn="l">
              <a:spcBef>
                <a:spcPts val="0"/>
              </a:spcBef>
              <a:spcAft>
                <a:spcPts val="0"/>
              </a:spcAft>
              <a:buSzPts val="1000"/>
              <a:buChar char="●"/>
            </a:pPr>
            <a:r>
              <a:rPr lang="nl" sz="1000"/>
              <a:t>Raster WMS</a:t>
            </a:r>
            <a:endParaRPr sz="1000"/>
          </a:p>
          <a:p>
            <a:pPr indent="-292100" lvl="1" marL="914400" rtl="0" algn="l">
              <a:spcBef>
                <a:spcPts val="0"/>
              </a:spcBef>
              <a:spcAft>
                <a:spcPts val="0"/>
              </a:spcAft>
              <a:buSzPts val="1000"/>
              <a:buChar char="○"/>
            </a:pPr>
            <a:r>
              <a:rPr lang="nl" sz="1000"/>
              <a:t>MapServer</a:t>
            </a:r>
            <a:endParaRPr sz="1000"/>
          </a:p>
          <a:p>
            <a:pPr indent="-292100" lvl="1" marL="914400" rtl="0" algn="l">
              <a:spcBef>
                <a:spcPts val="0"/>
              </a:spcBef>
              <a:spcAft>
                <a:spcPts val="0"/>
              </a:spcAft>
              <a:buSzPts val="1000"/>
              <a:buChar char="○"/>
            </a:pPr>
            <a:r>
              <a:rPr lang="nl" sz="1000"/>
              <a:t>QGIS Server</a:t>
            </a:r>
            <a:endParaRPr sz="1000"/>
          </a:p>
          <a:p>
            <a:pPr indent="-292100" lvl="0" marL="457200" rtl="0" algn="l">
              <a:spcBef>
                <a:spcPts val="0"/>
              </a:spcBef>
              <a:spcAft>
                <a:spcPts val="0"/>
              </a:spcAft>
              <a:buSzPts val="1000"/>
              <a:buChar char="●"/>
            </a:pPr>
            <a:r>
              <a:rPr lang="nl" sz="1000"/>
              <a:t>Vector MVT</a:t>
            </a:r>
            <a:endParaRPr sz="1000"/>
          </a:p>
          <a:p>
            <a:pPr indent="-292100" lvl="1" marL="914400" rtl="0" algn="l">
              <a:spcBef>
                <a:spcPts val="0"/>
              </a:spcBef>
              <a:spcAft>
                <a:spcPts val="0"/>
              </a:spcAft>
              <a:buSzPts val="1000"/>
              <a:buChar char="○"/>
            </a:pPr>
            <a:r>
              <a:rPr lang="nl" sz="1000"/>
              <a:t>PGBrowser</a:t>
            </a:r>
            <a:endParaRPr sz="1000"/>
          </a:p>
          <a:p>
            <a:pPr indent="-292100" lvl="0" marL="457200" rtl="0" algn="l">
              <a:spcBef>
                <a:spcPts val="0"/>
              </a:spcBef>
              <a:spcAft>
                <a:spcPts val="0"/>
              </a:spcAft>
              <a:buSzPts val="1000"/>
              <a:buChar char="●"/>
            </a:pPr>
            <a:r>
              <a:rPr lang="nl" sz="1000"/>
              <a:t>Database</a:t>
            </a:r>
            <a:endParaRPr sz="1000"/>
          </a:p>
          <a:p>
            <a:pPr indent="-292100" lvl="1" marL="914400" rtl="0" algn="l">
              <a:spcBef>
                <a:spcPts val="0"/>
              </a:spcBef>
              <a:spcAft>
                <a:spcPts val="0"/>
              </a:spcAft>
              <a:buSzPts val="1000"/>
              <a:buChar char="○"/>
            </a:pPr>
            <a:r>
              <a:rPr lang="nl" sz="1000"/>
              <a:t>PostGIS</a:t>
            </a:r>
            <a:endParaRPr sz="1000"/>
          </a:p>
          <a:p>
            <a:pPr indent="-292100" lvl="0" marL="457200" rtl="0" algn="l">
              <a:spcBef>
                <a:spcPts val="0"/>
              </a:spcBef>
              <a:spcAft>
                <a:spcPts val="0"/>
              </a:spcAft>
              <a:buSzPts val="1000"/>
              <a:buChar char="●"/>
            </a:pPr>
            <a:r>
              <a:rPr lang="nl" sz="1000"/>
              <a:t>Raster Data</a:t>
            </a:r>
            <a:endParaRPr sz="1000"/>
          </a:p>
          <a:p>
            <a:pPr indent="-292100" lvl="1" marL="914400" rtl="0" algn="l">
              <a:spcBef>
                <a:spcPts val="0"/>
              </a:spcBef>
              <a:spcAft>
                <a:spcPts val="0"/>
              </a:spcAft>
              <a:buSzPts val="1000"/>
              <a:buChar char="○"/>
            </a:pPr>
            <a:r>
              <a:rPr lang="nl" sz="1000"/>
              <a:t>GeoTiff</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(kaartmodule)</a:t>
            </a:r>
            <a:endParaRPr/>
          </a:p>
        </p:txBody>
      </p:sp>
      <p:sp>
        <p:nvSpPr>
          <p:cNvPr id="191" name="Google Shape;191;p28"/>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92" name="Google Shape;192;p28"/>
          <p:cNvSpPr/>
          <p:nvPr/>
        </p:nvSpPr>
        <p:spPr>
          <a:xfrm>
            <a:off x="753650" y="1371025"/>
            <a:ext cx="7672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p:txBody>
      </p:sp>
      <p:pic>
        <p:nvPicPr>
          <p:cNvPr id="193" name="Google Shape;193;p28"/>
          <p:cNvPicPr preferRelativeResize="0"/>
          <p:nvPr/>
        </p:nvPicPr>
        <p:blipFill>
          <a:blip r:embed="rId3">
            <a:alphaModFix/>
          </a:blip>
          <a:stretch>
            <a:fillRect/>
          </a:stretch>
        </p:blipFill>
        <p:spPr>
          <a:xfrm>
            <a:off x="823199" y="1447675"/>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94" name="Google Shape;194;p28"/>
          <p:cNvSpPr/>
          <p:nvPr/>
        </p:nvSpPr>
        <p:spPr>
          <a:xfrm>
            <a:off x="3481950" y="1958600"/>
            <a:ext cx="2180100" cy="306600"/>
          </a:xfrm>
          <a:prstGeom prst="rect">
            <a:avLst/>
          </a:prstGeom>
          <a:solidFill>
            <a:srgbClr val="B6D7A8"/>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t>Web-Map-Viewer</a:t>
            </a:r>
            <a:endParaRPr sz="1000"/>
          </a:p>
        </p:txBody>
      </p:sp>
      <p:sp>
        <p:nvSpPr>
          <p:cNvPr id="195" name="Google Shape;195;p28"/>
          <p:cNvSpPr/>
          <p:nvPr/>
        </p:nvSpPr>
        <p:spPr>
          <a:xfrm>
            <a:off x="3481950" y="230340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Tilecache</a:t>
            </a:r>
            <a:endParaRPr/>
          </a:p>
        </p:txBody>
      </p:sp>
      <p:sp>
        <p:nvSpPr>
          <p:cNvPr id="196" name="Google Shape;196;p28"/>
          <p:cNvSpPr/>
          <p:nvPr/>
        </p:nvSpPr>
        <p:spPr>
          <a:xfrm>
            <a:off x="3481950" y="2622700"/>
            <a:ext cx="2180100" cy="281100"/>
          </a:xfrm>
          <a:prstGeom prst="rect">
            <a:avLst/>
          </a:prstGeom>
          <a:solidFill>
            <a:srgbClr val="B6D7A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Data/Map server</a:t>
            </a:r>
            <a:endParaRPr/>
          </a:p>
        </p:txBody>
      </p:sp>
      <p:sp>
        <p:nvSpPr>
          <p:cNvPr id="197" name="Google Shape;197;p28"/>
          <p:cNvSpPr/>
          <p:nvPr/>
        </p:nvSpPr>
        <p:spPr>
          <a:xfrm>
            <a:off x="1992763" y="1696750"/>
            <a:ext cx="1111320" cy="493938"/>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Atlas configs</a:t>
            </a:r>
            <a:endParaRPr sz="1000"/>
          </a:p>
        </p:txBody>
      </p:sp>
      <p:cxnSp>
        <p:nvCxnSpPr>
          <p:cNvPr id="198" name="Google Shape;198;p28"/>
          <p:cNvCxnSpPr>
            <a:stCxn id="197" idx="3"/>
            <a:endCxn id="194" idx="1"/>
          </p:cNvCxnSpPr>
          <p:nvPr/>
        </p:nvCxnSpPr>
        <p:spPr>
          <a:xfrm>
            <a:off x="3104082" y="1943719"/>
            <a:ext cx="378000" cy="168300"/>
          </a:xfrm>
          <a:prstGeom prst="straightConnector1">
            <a:avLst/>
          </a:prstGeom>
          <a:noFill/>
          <a:ln cap="flat" cmpd="sng" w="9525">
            <a:solidFill>
              <a:schemeClr val="dk2"/>
            </a:solidFill>
            <a:prstDash val="solid"/>
            <a:round/>
            <a:headEnd len="med" w="med" type="none"/>
            <a:tailEnd len="med" w="med" type="triangle"/>
          </a:ln>
        </p:spPr>
      </p:cxnSp>
      <p:sp>
        <p:nvSpPr>
          <p:cNvPr id="199" name="Google Shape;199;p28"/>
          <p:cNvSpPr/>
          <p:nvPr/>
        </p:nvSpPr>
        <p:spPr>
          <a:xfrm>
            <a:off x="1992763" y="2737750"/>
            <a:ext cx="1111320" cy="493938"/>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QGIS projects + data</a:t>
            </a:r>
            <a:endParaRPr sz="1000"/>
          </a:p>
        </p:txBody>
      </p:sp>
      <p:cxnSp>
        <p:nvCxnSpPr>
          <p:cNvPr id="200" name="Google Shape;200;p28"/>
          <p:cNvCxnSpPr>
            <a:stCxn id="199" idx="3"/>
            <a:endCxn id="196" idx="1"/>
          </p:cNvCxnSpPr>
          <p:nvPr/>
        </p:nvCxnSpPr>
        <p:spPr>
          <a:xfrm flipH="1" rot="10800000">
            <a:off x="3104082" y="2763319"/>
            <a:ext cx="378000" cy="221400"/>
          </a:xfrm>
          <a:prstGeom prst="straightConnector1">
            <a:avLst/>
          </a:prstGeom>
          <a:noFill/>
          <a:ln cap="flat" cmpd="sng" w="9525">
            <a:solidFill>
              <a:schemeClr val="dk2"/>
            </a:solidFill>
            <a:prstDash val="solid"/>
            <a:round/>
            <a:headEnd len="med" w="med" type="none"/>
            <a:tailEnd len="med" w="med" type="triangle"/>
          </a:ln>
        </p:spPr>
      </p:cxnSp>
      <p:sp>
        <p:nvSpPr>
          <p:cNvPr id="201" name="Google Shape;201;p28"/>
          <p:cNvSpPr/>
          <p:nvPr/>
        </p:nvSpPr>
        <p:spPr>
          <a:xfrm>
            <a:off x="4345325" y="3576600"/>
            <a:ext cx="1111320" cy="553500"/>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PostGIS data uploads </a:t>
            </a:r>
            <a:endParaRPr sz="1000"/>
          </a:p>
        </p:txBody>
      </p:sp>
      <p:cxnSp>
        <p:nvCxnSpPr>
          <p:cNvPr id="202" name="Google Shape;202;p28"/>
          <p:cNvCxnSpPr>
            <a:stCxn id="201" idx="0"/>
            <a:endCxn id="196" idx="2"/>
          </p:cNvCxnSpPr>
          <p:nvPr/>
        </p:nvCxnSpPr>
        <p:spPr>
          <a:xfrm rot="10800000">
            <a:off x="4571885" y="2903700"/>
            <a:ext cx="329100" cy="672900"/>
          </a:xfrm>
          <a:prstGeom prst="straightConnector1">
            <a:avLst/>
          </a:prstGeom>
          <a:noFill/>
          <a:ln cap="flat" cmpd="sng" w="9525">
            <a:solidFill>
              <a:schemeClr val="dk2"/>
            </a:solidFill>
            <a:prstDash val="solid"/>
            <a:round/>
            <a:headEnd len="med" w="med" type="none"/>
            <a:tailEnd len="med" w="med" type="triangle"/>
          </a:ln>
        </p:spPr>
      </p:cxnSp>
      <p:sp>
        <p:nvSpPr>
          <p:cNvPr id="203" name="Google Shape;203;p28"/>
          <p:cNvSpPr/>
          <p:nvPr/>
        </p:nvSpPr>
        <p:spPr>
          <a:xfrm>
            <a:off x="2022475" y="3423325"/>
            <a:ext cx="1081500" cy="572700"/>
          </a:xfrm>
          <a:prstGeom prst="rect">
            <a:avLst/>
          </a:prstGeom>
          <a:solidFill>
            <a:schemeClr val="lt2"/>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sz="1000"/>
              <a:t>OwnCloud</a:t>
            </a:r>
            <a:endParaRPr sz="1000"/>
          </a:p>
          <a:p>
            <a:pPr indent="0" lvl="0" marL="0" rtl="0" algn="ctr">
              <a:spcBef>
                <a:spcPts val="0"/>
              </a:spcBef>
              <a:spcAft>
                <a:spcPts val="0"/>
              </a:spcAft>
              <a:buNone/>
            </a:pPr>
            <a:r>
              <a:rPr lang="nl" sz="1000"/>
              <a:t>file manager</a:t>
            </a:r>
            <a:endParaRPr sz="1000"/>
          </a:p>
        </p:txBody>
      </p:sp>
      <p:cxnSp>
        <p:nvCxnSpPr>
          <p:cNvPr id="204" name="Google Shape;204;p28"/>
          <p:cNvCxnSpPr>
            <a:stCxn id="203" idx="0"/>
            <a:endCxn id="199" idx="2"/>
          </p:cNvCxnSpPr>
          <p:nvPr/>
        </p:nvCxnSpPr>
        <p:spPr>
          <a:xfrm rot="10800000">
            <a:off x="2548525" y="3198925"/>
            <a:ext cx="14700" cy="224400"/>
          </a:xfrm>
          <a:prstGeom prst="straightConnector1">
            <a:avLst/>
          </a:prstGeom>
          <a:noFill/>
          <a:ln cap="flat" cmpd="sng" w="9525">
            <a:solidFill>
              <a:schemeClr val="dk2"/>
            </a:solidFill>
            <a:prstDash val="solid"/>
            <a:round/>
            <a:headEnd len="med" w="med" type="none"/>
            <a:tailEnd len="med" w="med" type="triangle"/>
          </a:ln>
        </p:spPr>
      </p:cxnSp>
      <p:sp>
        <p:nvSpPr>
          <p:cNvPr id="205" name="Google Shape;205;p28"/>
          <p:cNvSpPr/>
          <p:nvPr/>
        </p:nvSpPr>
        <p:spPr>
          <a:xfrm>
            <a:off x="6231838" y="1735375"/>
            <a:ext cx="1111320" cy="493938"/>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t>AW stats</a:t>
            </a:r>
            <a:endParaRPr sz="1000"/>
          </a:p>
        </p:txBody>
      </p:sp>
      <p:cxnSp>
        <p:nvCxnSpPr>
          <p:cNvPr id="206" name="Google Shape;206;p28"/>
          <p:cNvCxnSpPr>
            <a:stCxn id="194" idx="3"/>
            <a:endCxn id="205" idx="1"/>
          </p:cNvCxnSpPr>
          <p:nvPr/>
        </p:nvCxnSpPr>
        <p:spPr>
          <a:xfrm flipH="1" rot="10800000">
            <a:off x="5662050" y="1982300"/>
            <a:ext cx="569700" cy="129600"/>
          </a:xfrm>
          <a:prstGeom prst="straightConnector1">
            <a:avLst/>
          </a:prstGeom>
          <a:noFill/>
          <a:ln cap="flat" cmpd="sng" w="9525">
            <a:solidFill>
              <a:schemeClr val="dk2"/>
            </a:solidFill>
            <a:prstDash val="solid"/>
            <a:round/>
            <a:headEnd len="med" w="med" type="none"/>
            <a:tailEnd len="med" w="med" type="triangle"/>
          </a:ln>
        </p:spPr>
      </p:cxnSp>
      <p:sp>
        <p:nvSpPr>
          <p:cNvPr id="207" name="Google Shape;207;p28"/>
          <p:cNvSpPr/>
          <p:nvPr/>
        </p:nvSpPr>
        <p:spPr>
          <a:xfrm>
            <a:off x="6246750" y="2587675"/>
            <a:ext cx="1081500" cy="572700"/>
          </a:xfrm>
          <a:prstGeom prst="rect">
            <a:avLst/>
          </a:prstGeom>
          <a:solidFill>
            <a:schemeClr val="lt2"/>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sz="1000"/>
              <a:t>Externe wms servers</a:t>
            </a:r>
            <a:endParaRPr sz="1000"/>
          </a:p>
        </p:txBody>
      </p:sp>
      <p:cxnSp>
        <p:nvCxnSpPr>
          <p:cNvPr id="208" name="Google Shape;208;p28"/>
          <p:cNvCxnSpPr>
            <a:stCxn id="207" idx="1"/>
            <a:endCxn id="195" idx="3"/>
          </p:cNvCxnSpPr>
          <p:nvPr/>
        </p:nvCxnSpPr>
        <p:spPr>
          <a:xfrm rot="10800000">
            <a:off x="5662050" y="2443825"/>
            <a:ext cx="584700" cy="430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Open Source Web-Map-Viewers</a:t>
            </a:r>
            <a:endParaRPr/>
          </a:p>
        </p:txBody>
      </p:sp>
      <p:sp>
        <p:nvSpPr>
          <p:cNvPr id="214" name="Google Shape;214;p29"/>
          <p:cNvSpPr txBox="1"/>
          <p:nvPr/>
        </p:nvSpPr>
        <p:spPr>
          <a:xfrm>
            <a:off x="434300" y="1153875"/>
            <a:ext cx="6846600" cy="351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nl" sz="1800">
                <a:solidFill>
                  <a:srgbClr val="FFFFFF"/>
                </a:solidFill>
              </a:rPr>
              <a:t>OpenLayers</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Leaflet</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MapLibre</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Cesium</a:t>
            </a:r>
            <a:endParaRPr sz="1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Adviesvraag web mapviewer</a:t>
            </a:r>
            <a:endParaRPr/>
          </a:p>
        </p:txBody>
      </p:sp>
      <p:sp>
        <p:nvSpPr>
          <p:cNvPr id="220" name="Google Shape;220;p30"/>
          <p:cNvSpPr txBox="1"/>
          <p:nvPr/>
        </p:nvSpPr>
        <p:spPr>
          <a:xfrm>
            <a:off x="434300" y="1153875"/>
            <a:ext cx="6846600" cy="475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 sz="1800">
                <a:solidFill>
                  <a:srgbClr val="FFFFFF"/>
                </a:solidFill>
              </a:rPr>
              <a:t>Ik zou zoiets als EduGIS kaart (laten) bouwen met:</a:t>
            </a:r>
            <a:endParaRPr sz="1800">
              <a:solidFill>
                <a:srgbClr val="FFFFFF"/>
              </a:solidFill>
            </a:endParaRPr>
          </a:p>
          <a:p>
            <a:pPr indent="0" lvl="0" marL="457200" rtl="0" algn="l">
              <a:spcBef>
                <a:spcPts val="0"/>
              </a:spcBef>
              <a:spcAft>
                <a:spcPts val="0"/>
              </a:spcAft>
              <a:buNone/>
            </a:pPr>
            <a:r>
              <a:t/>
            </a:r>
            <a:endParaRPr sz="1800">
              <a:solidFill>
                <a:srgbClr val="FFFFFF"/>
              </a:solidFill>
            </a:endParaRPr>
          </a:p>
          <a:p>
            <a:pPr indent="0" lvl="0" marL="457200" rtl="0" algn="l">
              <a:spcBef>
                <a:spcPts val="0"/>
              </a:spcBef>
              <a:spcAft>
                <a:spcPts val="0"/>
              </a:spcAft>
              <a:buNone/>
            </a:pPr>
            <a:r>
              <a:t/>
            </a:r>
            <a:endParaRPr sz="1800">
              <a:solidFill>
                <a:srgbClr val="FFFFFF"/>
              </a:solidFill>
            </a:endParaRPr>
          </a:p>
        </p:txBody>
      </p:sp>
      <p:pic>
        <p:nvPicPr>
          <p:cNvPr id="221" name="Google Shape;221;p30"/>
          <p:cNvPicPr preferRelativeResize="0"/>
          <p:nvPr/>
        </p:nvPicPr>
        <p:blipFill>
          <a:blip r:embed="rId3">
            <a:alphaModFix/>
          </a:blip>
          <a:stretch>
            <a:fillRect/>
          </a:stretch>
        </p:blipFill>
        <p:spPr>
          <a:xfrm>
            <a:off x="967225" y="1765825"/>
            <a:ext cx="3209025" cy="3209025"/>
          </a:xfrm>
          <a:prstGeom prst="rect">
            <a:avLst/>
          </a:prstGeom>
          <a:noFill/>
          <a:ln>
            <a:noFill/>
          </a:ln>
        </p:spPr>
      </p:pic>
      <p:sp>
        <p:nvSpPr>
          <p:cNvPr id="222" name="Google Shape;222;p30"/>
          <p:cNvSpPr txBox="1"/>
          <p:nvPr/>
        </p:nvSpPr>
        <p:spPr>
          <a:xfrm>
            <a:off x="4315950" y="2190725"/>
            <a:ext cx="4252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3000">
                <a:solidFill>
                  <a:schemeClr val="lt1"/>
                </a:solidFill>
              </a:rPr>
              <a:t>OF </a:t>
            </a:r>
            <a:r>
              <a:rPr lang="nl" sz="3000" u="sng">
                <a:solidFill>
                  <a:schemeClr val="lt1"/>
                </a:solidFill>
                <a:hlinkClick r:id="rId4">
                  <a:extLst>
                    <a:ext uri="{A12FA001-AC4F-418D-AE19-62706E023703}">
                      <ahyp:hlinkClr val="tx"/>
                    </a:ext>
                  </a:extLst>
                </a:hlinkClick>
              </a:rPr>
              <a:t>https://mentimeter.com</a:t>
            </a:r>
            <a:endParaRPr sz="3000">
              <a:solidFill>
                <a:schemeClr val="lt1"/>
              </a:solidFill>
            </a:endParaRPr>
          </a:p>
          <a:p>
            <a:pPr indent="0" lvl="0" marL="0" rtl="0" algn="l">
              <a:spcBef>
                <a:spcPts val="0"/>
              </a:spcBef>
              <a:spcAft>
                <a:spcPts val="0"/>
              </a:spcAft>
              <a:buNone/>
            </a:pPr>
            <a:r>
              <a:rPr lang="nl" sz="3000">
                <a:solidFill>
                  <a:schemeClr val="lt1"/>
                </a:solidFill>
              </a:rPr>
              <a:t>code: 1713 9742</a:t>
            </a:r>
            <a:endParaRPr sz="30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web-map-viewer</a:t>
            </a:r>
            <a:endParaRPr/>
          </a:p>
        </p:txBody>
      </p:sp>
      <p:sp>
        <p:nvSpPr>
          <p:cNvPr id="228" name="Google Shape;228;p31"/>
          <p:cNvSpPr txBox="1"/>
          <p:nvPr/>
        </p:nvSpPr>
        <p:spPr>
          <a:xfrm>
            <a:off x="434300" y="1153875"/>
            <a:ext cx="6846600" cy="3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FFFFFF"/>
                </a:solidFill>
              </a:rPr>
              <a:t>MapLibre-GL (https://maplibre.org/)</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raster</a:t>
            </a:r>
            <a:endParaRPr sz="1800">
              <a:solidFill>
                <a:srgbClr val="FFFFFF"/>
              </a:solidFill>
            </a:endParaRPr>
          </a:p>
          <a:p>
            <a:pPr indent="-342900" lvl="1" marL="914400" rtl="0" algn="l">
              <a:spcBef>
                <a:spcPts val="0"/>
              </a:spcBef>
              <a:spcAft>
                <a:spcPts val="0"/>
              </a:spcAft>
              <a:buClr>
                <a:srgbClr val="FFFFFF"/>
              </a:buClr>
              <a:buSzPts val="1800"/>
              <a:buChar char="○"/>
            </a:pPr>
            <a:r>
              <a:rPr lang="nl" sz="1800">
                <a:solidFill>
                  <a:srgbClr val="FFFFFF"/>
                </a:solidFill>
              </a:rPr>
              <a:t>luchtfoto’s</a:t>
            </a:r>
            <a:endParaRPr sz="1800">
              <a:solidFill>
                <a:srgbClr val="FFFFFF"/>
              </a:solidFill>
            </a:endParaRPr>
          </a:p>
          <a:p>
            <a:pPr indent="-342900" lvl="1" marL="914400" rtl="0" algn="l">
              <a:spcBef>
                <a:spcPts val="0"/>
              </a:spcBef>
              <a:spcAft>
                <a:spcPts val="0"/>
              </a:spcAft>
              <a:buClr>
                <a:srgbClr val="FFFFFF"/>
              </a:buClr>
              <a:buSzPts val="1800"/>
              <a:buChar char="○"/>
            </a:pPr>
            <a:r>
              <a:rPr lang="nl" sz="1800">
                <a:solidFill>
                  <a:srgbClr val="FFFFFF"/>
                </a:solidFill>
              </a:rPr>
              <a:t>wms, wmts</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vector</a:t>
            </a:r>
            <a:endParaRPr sz="1800">
              <a:solidFill>
                <a:srgbClr val="FFFFFF"/>
              </a:solidFill>
            </a:endParaRPr>
          </a:p>
          <a:p>
            <a:pPr indent="-342900" lvl="1" marL="914400" rtl="0" algn="l">
              <a:spcBef>
                <a:spcPts val="0"/>
              </a:spcBef>
              <a:spcAft>
                <a:spcPts val="0"/>
              </a:spcAft>
              <a:buClr>
                <a:srgbClr val="FFFFFF"/>
              </a:buClr>
              <a:buSzPts val="1800"/>
              <a:buChar char="○"/>
            </a:pPr>
            <a:r>
              <a:rPr lang="nl" sz="1800">
                <a:solidFill>
                  <a:srgbClr val="FFFFFF"/>
                </a:solidFill>
              </a:rPr>
              <a:t>vector tiles</a:t>
            </a:r>
            <a:endParaRPr sz="1800">
              <a:solidFill>
                <a:srgbClr val="FFFFFF"/>
              </a:solidFill>
            </a:endParaRPr>
          </a:p>
          <a:p>
            <a:pPr indent="-342900" lvl="1" marL="914400" rtl="0" algn="l">
              <a:spcBef>
                <a:spcPts val="0"/>
              </a:spcBef>
              <a:spcAft>
                <a:spcPts val="0"/>
              </a:spcAft>
              <a:buClr>
                <a:srgbClr val="FFFFFF"/>
              </a:buClr>
              <a:buSzPts val="1800"/>
              <a:buChar char="○"/>
            </a:pPr>
            <a:r>
              <a:rPr lang="nl" sz="1800">
                <a:solidFill>
                  <a:srgbClr val="FFFFFF"/>
                </a:solidFill>
              </a:rPr>
              <a:t>punt, lijn, vlak, labels</a:t>
            </a:r>
            <a:endParaRPr sz="1800">
              <a:solidFill>
                <a:srgbClr val="FFFFFF"/>
              </a:solidFill>
            </a:endParaRPr>
          </a:p>
          <a:p>
            <a:pPr indent="-342900" lvl="1" marL="914400" rtl="0" algn="l">
              <a:spcBef>
                <a:spcPts val="0"/>
              </a:spcBef>
              <a:spcAft>
                <a:spcPts val="0"/>
              </a:spcAft>
              <a:buClr>
                <a:srgbClr val="FFFFFF"/>
              </a:buClr>
              <a:buSzPts val="1800"/>
              <a:buChar char="○"/>
            </a:pPr>
            <a:r>
              <a:rPr lang="nl" sz="1800">
                <a:solidFill>
                  <a:srgbClr val="FFFFFF"/>
                </a:solidFill>
              </a:rPr>
              <a:t>client side styling</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2.5 Dimensies, terrein</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Web-GL</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Documentatie</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Mentimeter</a:t>
            </a:r>
            <a:endParaRPr/>
          </a:p>
        </p:txBody>
      </p:sp>
      <p:pic>
        <p:nvPicPr>
          <p:cNvPr id="66" name="Google Shape;66;p14"/>
          <p:cNvPicPr preferRelativeResize="0"/>
          <p:nvPr/>
        </p:nvPicPr>
        <p:blipFill>
          <a:blip r:embed="rId3">
            <a:alphaModFix/>
          </a:blip>
          <a:stretch>
            <a:fillRect/>
          </a:stretch>
        </p:blipFill>
        <p:spPr>
          <a:xfrm>
            <a:off x="387925" y="1017725"/>
            <a:ext cx="3820975" cy="3820975"/>
          </a:xfrm>
          <a:prstGeom prst="rect">
            <a:avLst/>
          </a:prstGeom>
          <a:noFill/>
          <a:ln>
            <a:noFill/>
          </a:ln>
        </p:spPr>
      </p:pic>
      <p:sp>
        <p:nvSpPr>
          <p:cNvPr id="67" name="Google Shape;67;p14"/>
          <p:cNvSpPr txBox="1"/>
          <p:nvPr/>
        </p:nvSpPr>
        <p:spPr>
          <a:xfrm>
            <a:off x="4385975" y="2559025"/>
            <a:ext cx="4284000" cy="6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FFFFFF"/>
                </a:solidFill>
              </a:rPr>
              <a:t>OF </a:t>
            </a:r>
            <a:r>
              <a:rPr lang="nl" sz="3000" u="sng">
                <a:solidFill>
                  <a:schemeClr val="lt1"/>
                </a:solidFill>
                <a:hlinkClick r:id="rId4">
                  <a:extLst>
                    <a:ext uri="{A12FA001-AC4F-418D-AE19-62706E023703}">
                      <ahyp:hlinkClr val="tx"/>
                    </a:ext>
                  </a:extLst>
                </a:hlinkClick>
              </a:rPr>
              <a:t>https://mentimeter.com</a:t>
            </a:r>
            <a:endParaRPr sz="3000">
              <a:solidFill>
                <a:schemeClr val="lt1"/>
              </a:solidFill>
            </a:endParaRPr>
          </a:p>
          <a:p>
            <a:pPr indent="0" lvl="0" marL="0" rtl="0" algn="l">
              <a:spcBef>
                <a:spcPts val="0"/>
              </a:spcBef>
              <a:spcAft>
                <a:spcPts val="0"/>
              </a:spcAft>
              <a:buNone/>
            </a:pPr>
            <a:r>
              <a:rPr lang="nl" sz="3000">
                <a:solidFill>
                  <a:srgbClr val="FFFFFF"/>
                </a:solidFill>
              </a:rPr>
              <a:t>code: 1713 9742</a:t>
            </a:r>
            <a:endParaRPr sz="30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Javascript frameworks</a:t>
            </a:r>
            <a:endParaRPr/>
          </a:p>
        </p:txBody>
      </p:sp>
      <p:sp>
        <p:nvSpPr>
          <p:cNvPr id="234" name="Google Shape;234;p32"/>
          <p:cNvSpPr txBox="1"/>
          <p:nvPr/>
        </p:nvSpPr>
        <p:spPr>
          <a:xfrm>
            <a:off x="434300" y="1153875"/>
            <a:ext cx="2551200" cy="351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nl" sz="1800">
                <a:solidFill>
                  <a:srgbClr val="FFFFFF"/>
                </a:solidFill>
              </a:rPr>
              <a:t>jQuery</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Angular</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React</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Vue</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Svelte</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Native Webcomponents</a:t>
            </a:r>
            <a:endParaRPr sz="1800">
              <a:solidFill>
                <a:srgbClr val="FFFFFF"/>
              </a:solidFill>
            </a:endParaRPr>
          </a:p>
        </p:txBody>
      </p:sp>
      <p:pic>
        <p:nvPicPr>
          <p:cNvPr id="235" name="Google Shape;235;p32"/>
          <p:cNvPicPr preferRelativeResize="0"/>
          <p:nvPr/>
        </p:nvPicPr>
        <p:blipFill>
          <a:blip r:embed="rId3">
            <a:alphaModFix/>
          </a:blip>
          <a:stretch>
            <a:fillRect/>
          </a:stretch>
        </p:blipFill>
        <p:spPr>
          <a:xfrm>
            <a:off x="3306325" y="1153875"/>
            <a:ext cx="577725" cy="2690300"/>
          </a:xfrm>
          <a:prstGeom prst="rect">
            <a:avLst/>
          </a:prstGeom>
          <a:noFill/>
          <a:ln>
            <a:noFill/>
          </a:ln>
        </p:spPr>
      </p:pic>
      <p:pic>
        <p:nvPicPr>
          <p:cNvPr id="236" name="Google Shape;236;p32"/>
          <p:cNvPicPr preferRelativeResize="0"/>
          <p:nvPr/>
        </p:nvPicPr>
        <p:blipFill>
          <a:blip r:embed="rId4">
            <a:alphaModFix/>
          </a:blip>
          <a:stretch>
            <a:fillRect/>
          </a:stretch>
        </p:blipFill>
        <p:spPr>
          <a:xfrm>
            <a:off x="3942970" y="1125925"/>
            <a:ext cx="1060275" cy="2655150"/>
          </a:xfrm>
          <a:prstGeom prst="rect">
            <a:avLst/>
          </a:prstGeom>
          <a:noFill/>
          <a:ln>
            <a:noFill/>
          </a:ln>
        </p:spPr>
      </p:pic>
      <p:pic>
        <p:nvPicPr>
          <p:cNvPr id="237" name="Google Shape;237;p32"/>
          <p:cNvPicPr preferRelativeResize="0"/>
          <p:nvPr/>
        </p:nvPicPr>
        <p:blipFill>
          <a:blip r:embed="rId5">
            <a:alphaModFix/>
          </a:blip>
          <a:stretch>
            <a:fillRect/>
          </a:stretch>
        </p:blipFill>
        <p:spPr>
          <a:xfrm>
            <a:off x="6710900" y="1125937"/>
            <a:ext cx="1969901" cy="681375"/>
          </a:xfrm>
          <a:prstGeom prst="rect">
            <a:avLst/>
          </a:prstGeom>
          <a:noFill/>
          <a:ln>
            <a:noFill/>
          </a:ln>
        </p:spPr>
      </p:pic>
      <p:pic>
        <p:nvPicPr>
          <p:cNvPr id="238" name="Google Shape;238;p32"/>
          <p:cNvPicPr preferRelativeResize="0"/>
          <p:nvPr/>
        </p:nvPicPr>
        <p:blipFill>
          <a:blip r:embed="rId6">
            <a:alphaModFix/>
          </a:blip>
          <a:stretch>
            <a:fillRect/>
          </a:stretch>
        </p:blipFill>
        <p:spPr>
          <a:xfrm>
            <a:off x="5062168" y="1125918"/>
            <a:ext cx="1589800" cy="1375075"/>
          </a:xfrm>
          <a:prstGeom prst="rect">
            <a:avLst/>
          </a:prstGeom>
          <a:noFill/>
          <a:ln>
            <a:noFill/>
          </a:ln>
        </p:spPr>
      </p:pic>
      <p:pic>
        <p:nvPicPr>
          <p:cNvPr id="239" name="Google Shape;239;p32"/>
          <p:cNvPicPr preferRelativeResize="0"/>
          <p:nvPr/>
        </p:nvPicPr>
        <p:blipFill>
          <a:blip r:embed="rId7">
            <a:alphaModFix/>
          </a:blip>
          <a:stretch>
            <a:fillRect/>
          </a:stretch>
        </p:blipFill>
        <p:spPr>
          <a:xfrm>
            <a:off x="6752273" y="1857111"/>
            <a:ext cx="1887150" cy="1429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Adviesvraag Javascript framework</a:t>
            </a:r>
            <a:endParaRPr/>
          </a:p>
        </p:txBody>
      </p:sp>
      <p:sp>
        <p:nvSpPr>
          <p:cNvPr id="245" name="Google Shape;245;p33"/>
          <p:cNvSpPr txBox="1"/>
          <p:nvPr/>
        </p:nvSpPr>
        <p:spPr>
          <a:xfrm>
            <a:off x="434300" y="1153875"/>
            <a:ext cx="6846600" cy="475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 sz="1800">
                <a:solidFill>
                  <a:srgbClr val="FFFFFF"/>
                </a:solidFill>
              </a:rPr>
              <a:t>Ik zou zoiets als EduGIS kaart (laten) bouwen met:</a:t>
            </a:r>
            <a:endParaRPr sz="1800">
              <a:solidFill>
                <a:srgbClr val="FFFFFF"/>
              </a:solidFill>
            </a:endParaRPr>
          </a:p>
          <a:p>
            <a:pPr indent="0" lvl="0" marL="457200" rtl="0" algn="l">
              <a:spcBef>
                <a:spcPts val="0"/>
              </a:spcBef>
              <a:spcAft>
                <a:spcPts val="0"/>
              </a:spcAft>
              <a:buNone/>
            </a:pPr>
            <a:r>
              <a:t/>
            </a:r>
            <a:endParaRPr sz="1800">
              <a:solidFill>
                <a:srgbClr val="FFFFFF"/>
              </a:solidFill>
            </a:endParaRPr>
          </a:p>
          <a:p>
            <a:pPr indent="0" lvl="0" marL="457200" rtl="0" algn="l">
              <a:spcBef>
                <a:spcPts val="0"/>
              </a:spcBef>
              <a:spcAft>
                <a:spcPts val="0"/>
              </a:spcAft>
              <a:buNone/>
            </a:pPr>
            <a:r>
              <a:t/>
            </a:r>
            <a:endParaRPr sz="1800">
              <a:solidFill>
                <a:srgbClr val="FFFFFF"/>
              </a:solidFill>
            </a:endParaRPr>
          </a:p>
        </p:txBody>
      </p:sp>
      <p:pic>
        <p:nvPicPr>
          <p:cNvPr id="246" name="Google Shape;246;p33"/>
          <p:cNvPicPr preferRelativeResize="0"/>
          <p:nvPr/>
        </p:nvPicPr>
        <p:blipFill>
          <a:blip r:embed="rId3">
            <a:alphaModFix/>
          </a:blip>
          <a:stretch>
            <a:fillRect/>
          </a:stretch>
        </p:blipFill>
        <p:spPr>
          <a:xfrm>
            <a:off x="967225" y="1765825"/>
            <a:ext cx="3209025" cy="3209025"/>
          </a:xfrm>
          <a:prstGeom prst="rect">
            <a:avLst/>
          </a:prstGeom>
          <a:noFill/>
          <a:ln>
            <a:noFill/>
          </a:ln>
        </p:spPr>
      </p:pic>
      <p:sp>
        <p:nvSpPr>
          <p:cNvPr id="247" name="Google Shape;247;p33"/>
          <p:cNvSpPr txBox="1"/>
          <p:nvPr/>
        </p:nvSpPr>
        <p:spPr>
          <a:xfrm>
            <a:off x="4315950" y="2190725"/>
            <a:ext cx="4252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3000">
                <a:solidFill>
                  <a:schemeClr val="lt1"/>
                </a:solidFill>
              </a:rPr>
              <a:t>OF </a:t>
            </a:r>
            <a:r>
              <a:rPr lang="nl" sz="3000" u="sng">
                <a:solidFill>
                  <a:schemeClr val="lt1"/>
                </a:solidFill>
                <a:hlinkClick r:id="rId4">
                  <a:extLst>
                    <a:ext uri="{A12FA001-AC4F-418D-AE19-62706E023703}">
                      <ahyp:hlinkClr val="tx"/>
                    </a:ext>
                  </a:extLst>
                </a:hlinkClick>
              </a:rPr>
              <a:t>https://mentimeter.com</a:t>
            </a:r>
            <a:endParaRPr sz="3000">
              <a:solidFill>
                <a:schemeClr val="lt1"/>
              </a:solidFill>
            </a:endParaRPr>
          </a:p>
          <a:p>
            <a:pPr indent="0" lvl="0" marL="0" rtl="0" algn="l">
              <a:spcBef>
                <a:spcPts val="0"/>
              </a:spcBef>
              <a:spcAft>
                <a:spcPts val="0"/>
              </a:spcAft>
              <a:buNone/>
            </a:pPr>
            <a:r>
              <a:rPr lang="nl" sz="3000">
                <a:solidFill>
                  <a:schemeClr val="lt1"/>
                </a:solidFill>
              </a:rPr>
              <a:t>code: 1713 9742</a:t>
            </a:r>
            <a:endParaRPr sz="30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Javascript framework</a:t>
            </a:r>
            <a:endParaRPr/>
          </a:p>
        </p:txBody>
      </p:sp>
      <p:sp>
        <p:nvSpPr>
          <p:cNvPr id="253" name="Google Shape;253;p34"/>
          <p:cNvSpPr txBox="1"/>
          <p:nvPr/>
        </p:nvSpPr>
        <p:spPr>
          <a:xfrm>
            <a:off x="434300" y="1153875"/>
            <a:ext cx="2786700" cy="351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nl" sz="1800">
                <a:solidFill>
                  <a:srgbClr val="FFFFFF"/>
                </a:solidFill>
              </a:rPr>
              <a:t>Lit webcomponents</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native, dus toekomstbestendig </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single page application</a:t>
            </a:r>
            <a:endParaRPr sz="1800">
              <a:solidFill>
                <a:srgbClr val="FFFFFF"/>
              </a:solidFill>
            </a:endParaRPr>
          </a:p>
          <a:p>
            <a:pPr indent="-342900" lvl="0" marL="457200" rtl="0" algn="l">
              <a:spcBef>
                <a:spcPts val="0"/>
              </a:spcBef>
              <a:spcAft>
                <a:spcPts val="0"/>
              </a:spcAft>
              <a:buClr>
                <a:srgbClr val="FFFFFF"/>
              </a:buClr>
              <a:buSzPts val="1800"/>
              <a:buChar char="●"/>
            </a:pPr>
            <a:r>
              <a:rPr lang="nl" sz="1800">
                <a:solidFill>
                  <a:srgbClr val="FFFFFF"/>
                </a:solidFill>
              </a:rPr>
              <a:t>webmap changes state of app, app changes state of webmap</a:t>
            </a:r>
            <a:endParaRPr sz="1800">
              <a:solidFill>
                <a:srgbClr val="FFFFFF"/>
              </a:solidFill>
            </a:endParaRPr>
          </a:p>
        </p:txBody>
      </p:sp>
      <p:pic>
        <p:nvPicPr>
          <p:cNvPr id="254" name="Google Shape;254;p34"/>
          <p:cNvPicPr preferRelativeResize="0"/>
          <p:nvPr/>
        </p:nvPicPr>
        <p:blipFill>
          <a:blip r:embed="rId3">
            <a:alphaModFix/>
          </a:blip>
          <a:stretch>
            <a:fillRect/>
          </a:stretch>
        </p:blipFill>
        <p:spPr>
          <a:xfrm>
            <a:off x="3306325" y="1153875"/>
            <a:ext cx="577725" cy="2690300"/>
          </a:xfrm>
          <a:prstGeom prst="rect">
            <a:avLst/>
          </a:prstGeom>
          <a:noFill/>
          <a:ln>
            <a:noFill/>
          </a:ln>
        </p:spPr>
      </p:pic>
      <p:pic>
        <p:nvPicPr>
          <p:cNvPr id="255" name="Google Shape;255;p34"/>
          <p:cNvPicPr preferRelativeResize="0"/>
          <p:nvPr/>
        </p:nvPicPr>
        <p:blipFill>
          <a:blip r:embed="rId4">
            <a:alphaModFix/>
          </a:blip>
          <a:stretch>
            <a:fillRect/>
          </a:stretch>
        </p:blipFill>
        <p:spPr>
          <a:xfrm>
            <a:off x="3942970" y="1125925"/>
            <a:ext cx="1060275" cy="2655150"/>
          </a:xfrm>
          <a:prstGeom prst="rect">
            <a:avLst/>
          </a:prstGeom>
          <a:noFill/>
          <a:ln>
            <a:noFill/>
          </a:ln>
        </p:spPr>
      </p:pic>
      <p:pic>
        <p:nvPicPr>
          <p:cNvPr id="256" name="Google Shape;256;p34"/>
          <p:cNvPicPr preferRelativeResize="0"/>
          <p:nvPr/>
        </p:nvPicPr>
        <p:blipFill>
          <a:blip r:embed="rId5">
            <a:alphaModFix/>
          </a:blip>
          <a:stretch>
            <a:fillRect/>
          </a:stretch>
        </p:blipFill>
        <p:spPr>
          <a:xfrm>
            <a:off x="6710900" y="1125937"/>
            <a:ext cx="1969901" cy="681375"/>
          </a:xfrm>
          <a:prstGeom prst="rect">
            <a:avLst/>
          </a:prstGeom>
          <a:noFill/>
          <a:ln>
            <a:noFill/>
          </a:ln>
        </p:spPr>
      </p:pic>
      <p:pic>
        <p:nvPicPr>
          <p:cNvPr id="257" name="Google Shape;257;p34"/>
          <p:cNvPicPr preferRelativeResize="0"/>
          <p:nvPr/>
        </p:nvPicPr>
        <p:blipFill>
          <a:blip r:embed="rId6">
            <a:alphaModFix/>
          </a:blip>
          <a:stretch>
            <a:fillRect/>
          </a:stretch>
        </p:blipFill>
        <p:spPr>
          <a:xfrm>
            <a:off x="5062168" y="1125918"/>
            <a:ext cx="1589800" cy="1375075"/>
          </a:xfrm>
          <a:prstGeom prst="rect">
            <a:avLst/>
          </a:prstGeom>
          <a:noFill/>
          <a:ln>
            <a:noFill/>
          </a:ln>
        </p:spPr>
      </p:pic>
      <p:pic>
        <p:nvPicPr>
          <p:cNvPr id="258" name="Google Shape;258;p34"/>
          <p:cNvPicPr preferRelativeResize="0"/>
          <p:nvPr/>
        </p:nvPicPr>
        <p:blipFill>
          <a:blip r:embed="rId7">
            <a:alphaModFix/>
          </a:blip>
          <a:stretch>
            <a:fillRect/>
          </a:stretch>
        </p:blipFill>
        <p:spPr>
          <a:xfrm>
            <a:off x="6752273" y="1857111"/>
            <a:ext cx="1887150" cy="1429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Tile caching </a:t>
            </a:r>
            <a:endParaRPr/>
          </a:p>
        </p:txBody>
      </p:sp>
      <p:sp>
        <p:nvSpPr>
          <p:cNvPr id="264" name="Google Shape;26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OS Software</a:t>
            </a:r>
            <a:endParaRPr/>
          </a:p>
          <a:p>
            <a:pPr indent="-342900" lvl="0" marL="457200" rtl="0" algn="l">
              <a:spcBef>
                <a:spcPts val="1200"/>
              </a:spcBef>
              <a:spcAft>
                <a:spcPts val="0"/>
              </a:spcAft>
              <a:buSzPts val="1800"/>
              <a:buChar char="●"/>
            </a:pPr>
            <a:r>
              <a:rPr lang="nl"/>
              <a:t>Mapproxy</a:t>
            </a:r>
            <a:endParaRPr/>
          </a:p>
          <a:p>
            <a:pPr indent="-342900" lvl="0" marL="457200" rtl="0" algn="l">
              <a:spcBef>
                <a:spcPts val="0"/>
              </a:spcBef>
              <a:spcAft>
                <a:spcPts val="0"/>
              </a:spcAft>
              <a:buSzPts val="1800"/>
              <a:buChar char="●"/>
            </a:pPr>
            <a:r>
              <a:rPr lang="nl"/>
              <a:t>GeoWebCache (geoserver)</a:t>
            </a:r>
            <a:endParaRPr/>
          </a:p>
          <a:p>
            <a:pPr indent="-342900" lvl="0" marL="457200" rtl="0" algn="l">
              <a:spcBef>
                <a:spcPts val="0"/>
              </a:spcBef>
              <a:spcAft>
                <a:spcPts val="0"/>
              </a:spcAft>
              <a:buSzPts val="1800"/>
              <a:buChar char="●"/>
            </a:pPr>
            <a:r>
              <a:rPr lang="nl"/>
              <a:t>TileStache</a:t>
            </a:r>
            <a:endParaRPr/>
          </a:p>
          <a:p>
            <a:pPr indent="-342900" lvl="0" marL="457200" rtl="0" algn="l">
              <a:spcBef>
                <a:spcPts val="0"/>
              </a:spcBef>
              <a:spcAft>
                <a:spcPts val="0"/>
              </a:spcAft>
              <a:buSzPts val="1800"/>
              <a:buChar char="●"/>
            </a:pPr>
            <a:r>
              <a:rPr lang="nl"/>
              <a:t>Tegola</a:t>
            </a:r>
            <a:endParaRPr/>
          </a:p>
          <a:p>
            <a:pPr indent="0" lvl="0" marL="0" rtl="0" algn="l">
              <a:spcBef>
                <a:spcPts val="1200"/>
              </a:spcBef>
              <a:spcAft>
                <a:spcPts val="0"/>
              </a:spcAft>
              <a:buNone/>
            </a:pPr>
            <a:r>
              <a:rPr lang="nl"/>
              <a:t>Services</a:t>
            </a:r>
            <a:endParaRPr/>
          </a:p>
          <a:p>
            <a:pPr indent="-342900" lvl="0" marL="457200" rtl="0" algn="l">
              <a:spcBef>
                <a:spcPts val="1200"/>
              </a:spcBef>
              <a:spcAft>
                <a:spcPts val="0"/>
              </a:spcAft>
              <a:buSzPts val="1800"/>
              <a:buChar char="●"/>
            </a:pPr>
            <a:r>
              <a:rPr lang="nl"/>
              <a:t>Mapbox Tile Service</a:t>
            </a:r>
            <a:endParaRPr/>
          </a:p>
          <a:p>
            <a:pPr indent="-342900" lvl="0" marL="457200" rtl="0" algn="l">
              <a:spcBef>
                <a:spcPts val="0"/>
              </a:spcBef>
              <a:spcAft>
                <a:spcPts val="0"/>
              </a:spcAft>
              <a:buSzPts val="1800"/>
              <a:buChar char="●"/>
            </a:pPr>
            <a:r>
              <a:rPr lang="nl"/>
              <a:t>MapTiler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Adviesvraag tile caching</a:t>
            </a:r>
            <a:endParaRPr/>
          </a:p>
        </p:txBody>
      </p:sp>
      <p:sp>
        <p:nvSpPr>
          <p:cNvPr id="270" name="Google Shape;270;p36"/>
          <p:cNvSpPr txBox="1"/>
          <p:nvPr/>
        </p:nvSpPr>
        <p:spPr>
          <a:xfrm>
            <a:off x="434300" y="1153875"/>
            <a:ext cx="6846600" cy="475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 sz="1800">
                <a:solidFill>
                  <a:srgbClr val="FFFFFF"/>
                </a:solidFill>
              </a:rPr>
              <a:t>Ik zou zoiets als EduGIS kaart (laten) bouwen met:</a:t>
            </a:r>
            <a:endParaRPr sz="1800">
              <a:solidFill>
                <a:srgbClr val="FFFFFF"/>
              </a:solidFill>
            </a:endParaRPr>
          </a:p>
          <a:p>
            <a:pPr indent="0" lvl="0" marL="457200" rtl="0" algn="l">
              <a:spcBef>
                <a:spcPts val="0"/>
              </a:spcBef>
              <a:spcAft>
                <a:spcPts val="0"/>
              </a:spcAft>
              <a:buNone/>
            </a:pPr>
            <a:r>
              <a:t/>
            </a:r>
            <a:endParaRPr sz="1800">
              <a:solidFill>
                <a:srgbClr val="FFFFFF"/>
              </a:solidFill>
            </a:endParaRPr>
          </a:p>
          <a:p>
            <a:pPr indent="0" lvl="0" marL="457200" rtl="0" algn="l">
              <a:spcBef>
                <a:spcPts val="0"/>
              </a:spcBef>
              <a:spcAft>
                <a:spcPts val="0"/>
              </a:spcAft>
              <a:buNone/>
            </a:pPr>
            <a:r>
              <a:t/>
            </a:r>
            <a:endParaRPr sz="1800">
              <a:solidFill>
                <a:srgbClr val="FFFFFF"/>
              </a:solidFill>
            </a:endParaRPr>
          </a:p>
        </p:txBody>
      </p:sp>
      <p:pic>
        <p:nvPicPr>
          <p:cNvPr id="271" name="Google Shape;271;p36"/>
          <p:cNvPicPr preferRelativeResize="0"/>
          <p:nvPr/>
        </p:nvPicPr>
        <p:blipFill>
          <a:blip r:embed="rId3">
            <a:alphaModFix/>
          </a:blip>
          <a:stretch>
            <a:fillRect/>
          </a:stretch>
        </p:blipFill>
        <p:spPr>
          <a:xfrm>
            <a:off x="967225" y="1765825"/>
            <a:ext cx="3209025" cy="3209025"/>
          </a:xfrm>
          <a:prstGeom prst="rect">
            <a:avLst/>
          </a:prstGeom>
          <a:noFill/>
          <a:ln>
            <a:noFill/>
          </a:ln>
        </p:spPr>
      </p:pic>
      <p:sp>
        <p:nvSpPr>
          <p:cNvPr id="272" name="Google Shape;272;p36"/>
          <p:cNvSpPr txBox="1"/>
          <p:nvPr/>
        </p:nvSpPr>
        <p:spPr>
          <a:xfrm>
            <a:off x="4315950" y="2190725"/>
            <a:ext cx="4252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3000">
                <a:solidFill>
                  <a:schemeClr val="lt1"/>
                </a:solidFill>
              </a:rPr>
              <a:t>OF </a:t>
            </a:r>
            <a:r>
              <a:rPr lang="nl" sz="3000" u="sng">
                <a:solidFill>
                  <a:schemeClr val="lt1"/>
                </a:solidFill>
                <a:hlinkClick r:id="rId4">
                  <a:extLst>
                    <a:ext uri="{A12FA001-AC4F-418D-AE19-62706E023703}">
                      <ahyp:hlinkClr val="tx"/>
                    </a:ext>
                  </a:extLst>
                </a:hlinkClick>
              </a:rPr>
              <a:t>https://mentimeter.com</a:t>
            </a:r>
            <a:endParaRPr sz="3000">
              <a:solidFill>
                <a:schemeClr val="lt1"/>
              </a:solidFill>
            </a:endParaRPr>
          </a:p>
          <a:p>
            <a:pPr indent="0" lvl="0" marL="0" rtl="0" algn="l">
              <a:spcBef>
                <a:spcPts val="0"/>
              </a:spcBef>
              <a:spcAft>
                <a:spcPts val="0"/>
              </a:spcAft>
              <a:buNone/>
            </a:pPr>
            <a:r>
              <a:rPr lang="nl" sz="3000">
                <a:solidFill>
                  <a:schemeClr val="lt1"/>
                </a:solidFill>
              </a:rPr>
              <a:t>code: 1713 9742</a:t>
            </a:r>
            <a:endParaRPr sz="3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Tile caching </a:t>
            </a:r>
            <a:endParaRPr/>
          </a:p>
        </p:txBody>
      </p:sp>
      <p:sp>
        <p:nvSpPr>
          <p:cNvPr id="278" name="Google Shape;278;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Mapproxy</a:t>
            </a:r>
            <a:endParaRPr/>
          </a:p>
          <a:p>
            <a:pPr indent="-342900" lvl="0" marL="457200" rtl="0" algn="l">
              <a:spcBef>
                <a:spcPts val="1200"/>
              </a:spcBef>
              <a:spcAft>
                <a:spcPts val="0"/>
              </a:spcAft>
              <a:buSzPts val="1800"/>
              <a:buChar char="●"/>
            </a:pPr>
            <a:r>
              <a:rPr lang="nl"/>
              <a:t>Veelzijdig</a:t>
            </a:r>
            <a:endParaRPr/>
          </a:p>
          <a:p>
            <a:pPr indent="-342900" lvl="0" marL="457200" rtl="0" algn="l">
              <a:spcBef>
                <a:spcPts val="0"/>
              </a:spcBef>
              <a:spcAft>
                <a:spcPts val="0"/>
              </a:spcAft>
              <a:buSzPts val="1800"/>
              <a:buChar char="●"/>
            </a:pPr>
            <a:r>
              <a:rPr lang="nl"/>
              <a:t>Snel</a:t>
            </a:r>
            <a:endParaRPr/>
          </a:p>
          <a:p>
            <a:pPr indent="-342900" lvl="0" marL="457200" rtl="0" algn="l">
              <a:spcBef>
                <a:spcPts val="0"/>
              </a:spcBef>
              <a:spcAft>
                <a:spcPts val="0"/>
              </a:spcAft>
              <a:buSzPts val="1800"/>
              <a:buChar char="●"/>
            </a:pPr>
            <a:r>
              <a:rPr lang="nl"/>
              <a:t>Onafhankelijk</a:t>
            </a:r>
            <a:endParaRPr/>
          </a:p>
          <a:p>
            <a:pPr indent="-342900" lvl="0" marL="457200" rtl="0" algn="l">
              <a:spcBef>
                <a:spcPts val="0"/>
              </a:spcBef>
              <a:spcAft>
                <a:spcPts val="0"/>
              </a:spcAft>
              <a:buSzPts val="1800"/>
              <a:buChar char="●"/>
            </a:pPr>
            <a:r>
              <a:rPr lang="nl"/>
              <a:t>Ingebouwde preview</a:t>
            </a:r>
            <a:endParaRPr/>
          </a:p>
          <a:p>
            <a:pPr indent="-342900" lvl="0" marL="457200" rtl="0" algn="l">
              <a:spcBef>
                <a:spcPts val="0"/>
              </a:spcBef>
              <a:spcAft>
                <a:spcPts val="0"/>
              </a:spcAft>
              <a:buSzPts val="1800"/>
              <a:buChar char="●"/>
            </a:pPr>
            <a:r>
              <a:rPr lang="nl"/>
              <a:t>Dynamic caching, tileseeder</a:t>
            </a:r>
            <a:endParaRPr/>
          </a:p>
          <a:p>
            <a:pPr indent="-342900" lvl="0" marL="457200" rtl="0" algn="l">
              <a:spcBef>
                <a:spcPts val="0"/>
              </a:spcBef>
              <a:spcAft>
                <a:spcPts val="0"/>
              </a:spcAft>
              <a:buSzPts val="1800"/>
              <a:buChar char="●"/>
            </a:pPr>
            <a:r>
              <a:rPr lang="nl"/>
              <a:t>input: WMS of WMTS of TMS of ArcGIS mapserver of tileset files</a:t>
            </a:r>
            <a:endParaRPr/>
          </a:p>
          <a:p>
            <a:pPr indent="-342900" lvl="0" marL="457200" rtl="0" algn="l">
              <a:spcBef>
                <a:spcPts val="0"/>
              </a:spcBef>
              <a:spcAft>
                <a:spcPts val="0"/>
              </a:spcAft>
              <a:buSzPts val="1800"/>
              <a:buChar char="●"/>
            </a:pPr>
            <a:r>
              <a:rPr lang="nl"/>
              <a:t>output: WMTS of WMS (ook getcapabilities, getfeatureinfo, getlegendgraphic)</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OS Spatial database</a:t>
            </a:r>
            <a:endParaRPr/>
          </a:p>
        </p:txBody>
      </p:sp>
      <p:sp>
        <p:nvSpPr>
          <p:cNvPr id="284" name="Google Shape;28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nl"/>
              <a:t>PostGIS</a:t>
            </a:r>
            <a:endParaRPr/>
          </a:p>
          <a:p>
            <a:pPr indent="0" lvl="0" marL="0" rtl="0" algn="l">
              <a:spcBef>
                <a:spcPts val="1200"/>
              </a:spcBef>
              <a:spcAft>
                <a:spcPts val="0"/>
              </a:spcAft>
              <a:buNone/>
            </a:pPr>
            <a:r>
              <a:rPr lang="nl"/>
              <a:t>Geen publieksadvies nodig?</a:t>
            </a:r>
            <a:endParaRPr/>
          </a:p>
          <a:p>
            <a:pPr indent="0" lvl="0" marL="0" rtl="0" algn="l">
              <a:spcBef>
                <a:spcPts val="1200"/>
              </a:spcBef>
              <a:spcAft>
                <a:spcPts val="0"/>
              </a:spcAft>
              <a:buClr>
                <a:schemeClr val="dk1"/>
              </a:buClr>
              <a:buSzPct val="61111"/>
              <a:buFont typeface="Arial"/>
              <a:buNone/>
            </a:pPr>
            <a:r>
              <a:rPr lang="nl">
                <a:solidFill>
                  <a:schemeClr val="lt1"/>
                </a:solidFill>
              </a:rPr>
              <a:t>Mapbox vector tiles</a:t>
            </a:r>
            <a:endParaRPr>
              <a:solidFill>
                <a:schemeClr val="lt1"/>
              </a:solidFill>
            </a:endParaRPr>
          </a:p>
          <a:p>
            <a:pPr indent="-317182" lvl="0" marL="457200" rtl="0" algn="l">
              <a:spcBef>
                <a:spcPts val="1200"/>
              </a:spcBef>
              <a:spcAft>
                <a:spcPts val="0"/>
              </a:spcAft>
              <a:buClr>
                <a:schemeClr val="lt1"/>
              </a:buClr>
              <a:buSzPct val="100000"/>
              <a:buChar char="●"/>
            </a:pPr>
            <a:r>
              <a:rPr lang="nl">
                <a:solidFill>
                  <a:schemeClr val="lt1"/>
                </a:solidFill>
              </a:rPr>
              <a:t>PostGIS MVT</a:t>
            </a:r>
            <a:endParaRPr>
              <a:solidFill>
                <a:schemeClr val="lt1"/>
              </a:solidFill>
            </a:endParaRPr>
          </a:p>
          <a:p>
            <a:pPr indent="-317182" lvl="0" marL="457200" rtl="0" algn="l">
              <a:spcBef>
                <a:spcPts val="0"/>
              </a:spcBef>
              <a:spcAft>
                <a:spcPts val="0"/>
              </a:spcAft>
              <a:buClr>
                <a:schemeClr val="lt1"/>
              </a:buClr>
              <a:buSzPct val="100000"/>
              <a:buChar char="●"/>
            </a:pPr>
            <a:r>
              <a:rPr lang="nl">
                <a:solidFill>
                  <a:schemeClr val="lt1"/>
                </a:solidFill>
              </a:rPr>
              <a:t>pg_tileserv</a:t>
            </a:r>
            <a:endParaRPr>
              <a:solidFill>
                <a:schemeClr val="lt1"/>
              </a:solidFill>
            </a:endParaRPr>
          </a:p>
          <a:p>
            <a:pPr indent="-317182" lvl="0" marL="457200" rtl="0" algn="l">
              <a:spcBef>
                <a:spcPts val="0"/>
              </a:spcBef>
              <a:spcAft>
                <a:spcPts val="0"/>
              </a:spcAft>
              <a:buClr>
                <a:schemeClr val="lt1"/>
              </a:buClr>
              <a:buSzPct val="100000"/>
              <a:buChar char="●"/>
            </a:pPr>
            <a:r>
              <a:rPr lang="nl">
                <a:solidFill>
                  <a:schemeClr val="lt1"/>
                </a:solidFill>
              </a:rPr>
              <a:t>pgbrowser</a:t>
            </a:r>
            <a:endParaRPr>
              <a:solidFill>
                <a:schemeClr val="lt1"/>
              </a:solidFill>
            </a:endParaRPr>
          </a:p>
          <a:p>
            <a:pPr indent="0" lvl="0" marL="0" rtl="0" algn="l">
              <a:spcBef>
                <a:spcPts val="1200"/>
              </a:spcBef>
              <a:spcAft>
                <a:spcPts val="0"/>
              </a:spcAft>
              <a:buClr>
                <a:schemeClr val="dk1"/>
              </a:buClr>
              <a:buSzPct val="61111"/>
              <a:buFont typeface="Arial"/>
              <a:buNone/>
            </a:pPr>
            <a:r>
              <a:rPr lang="nl">
                <a:solidFill>
                  <a:schemeClr val="lt1"/>
                </a:solidFill>
              </a:rPr>
              <a:t>Features</a:t>
            </a:r>
            <a:endParaRPr>
              <a:solidFill>
                <a:schemeClr val="lt1"/>
              </a:solidFill>
            </a:endParaRPr>
          </a:p>
          <a:p>
            <a:pPr indent="-317182" lvl="0" marL="457200" rtl="0" algn="l">
              <a:spcBef>
                <a:spcPts val="1200"/>
              </a:spcBef>
              <a:spcAft>
                <a:spcPts val="0"/>
              </a:spcAft>
              <a:buClr>
                <a:schemeClr val="lt1"/>
              </a:buClr>
              <a:buSzPct val="100000"/>
              <a:buChar char="●"/>
            </a:pPr>
            <a:r>
              <a:rPr lang="nl">
                <a:solidFill>
                  <a:schemeClr val="lt1"/>
                </a:solidFill>
              </a:rPr>
              <a:t>pg_featureserv</a:t>
            </a:r>
            <a:endParaRPr>
              <a:solidFill>
                <a:schemeClr val="lt1"/>
              </a:solidFill>
            </a:endParaRPr>
          </a:p>
          <a:p>
            <a:pPr indent="-297497" lvl="1" marL="914400" rtl="0" algn="l">
              <a:spcBef>
                <a:spcPts val="0"/>
              </a:spcBef>
              <a:spcAft>
                <a:spcPts val="0"/>
              </a:spcAft>
              <a:buClr>
                <a:schemeClr val="lt1"/>
              </a:buClr>
              <a:buSzPct val="100000"/>
              <a:buChar char="○"/>
            </a:pPr>
            <a:r>
              <a:rPr lang="nl">
                <a:solidFill>
                  <a:schemeClr val="lt1"/>
                </a:solidFill>
              </a:rPr>
              <a:t>OGC API Features</a:t>
            </a:r>
            <a:endParaRPr>
              <a:solidFill>
                <a:schemeClr val="lt1"/>
              </a:solidFill>
            </a:endParaRPr>
          </a:p>
          <a:p>
            <a:pPr indent="-297497" lvl="1" marL="914400" rtl="0" algn="l">
              <a:spcBef>
                <a:spcPts val="0"/>
              </a:spcBef>
              <a:spcAft>
                <a:spcPts val="0"/>
              </a:spcAft>
              <a:buClr>
                <a:schemeClr val="lt1"/>
              </a:buClr>
              <a:buSzPct val="100000"/>
              <a:buChar char="○"/>
            </a:pPr>
            <a:r>
              <a:rPr lang="nl">
                <a:solidFill>
                  <a:schemeClr val="lt1"/>
                </a:solidFill>
              </a:rPr>
              <a:t>Geojson</a:t>
            </a:r>
            <a:endParaRPr>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61111"/>
              <a:buFont typeface="Arial"/>
              <a:buNone/>
            </a:pPr>
            <a:r>
              <a:rPr lang="nl" sz="1800">
                <a:solidFill>
                  <a:schemeClr val="lt1"/>
                </a:solidFill>
              </a:rPr>
              <a:t>HTTP-ONLY geodata</a:t>
            </a:r>
            <a:endParaRPr sz="1800">
              <a:solidFill>
                <a:schemeClr val="lt1"/>
              </a:solidFill>
            </a:endParaRPr>
          </a:p>
          <a:p>
            <a:pPr indent="0" lvl="0" marL="0" rtl="0" algn="l">
              <a:spcBef>
                <a:spcPts val="1200"/>
              </a:spcBef>
              <a:spcAft>
                <a:spcPts val="0"/>
              </a:spcAft>
              <a:buNone/>
            </a:pPr>
            <a:r>
              <a:t/>
            </a:r>
            <a:endParaRPr/>
          </a:p>
        </p:txBody>
      </p:sp>
      <p:sp>
        <p:nvSpPr>
          <p:cNvPr id="290" name="Google Shape;29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	geojson</a:t>
            </a:r>
            <a:br>
              <a:rPr lang="nl"/>
            </a:br>
            <a:r>
              <a:rPr lang="nl"/>
              <a:t>	COG</a:t>
            </a:r>
            <a:br>
              <a:rPr lang="nl"/>
            </a:br>
            <a:r>
              <a:rPr lang="nl"/>
              <a:t>	geoparquet</a:t>
            </a:r>
            <a:br>
              <a:rPr lang="nl"/>
            </a:br>
            <a:r>
              <a:rPr lang="nl"/>
              <a:t>	flatgeobuf</a:t>
            </a:r>
            <a:br>
              <a:rPr lang="nl"/>
            </a:br>
            <a:r>
              <a:rPr lang="nl"/>
              <a:t>	pmtiles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hosting</a:t>
            </a:r>
            <a:endParaRPr/>
          </a:p>
        </p:txBody>
      </p:sp>
      <p:sp>
        <p:nvSpPr>
          <p:cNvPr id="296" name="Google Shape;296;p40"/>
          <p:cNvSpPr txBox="1"/>
          <p:nvPr>
            <p:ph idx="1" type="body"/>
          </p:nvPr>
        </p:nvSpPr>
        <p:spPr>
          <a:xfrm>
            <a:off x="2355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4 Servers</a:t>
            </a:r>
            <a:endParaRPr/>
          </a:p>
          <a:p>
            <a:pPr indent="-342900" lvl="0" marL="457200" rtl="0" algn="l">
              <a:spcBef>
                <a:spcPts val="1200"/>
              </a:spcBef>
              <a:spcAft>
                <a:spcPts val="0"/>
              </a:spcAft>
              <a:buSzPts val="1800"/>
              <a:buChar char="●"/>
            </a:pPr>
            <a:r>
              <a:rPr lang="nl"/>
              <a:t>WordPress CMS</a:t>
            </a:r>
            <a:endParaRPr/>
          </a:p>
          <a:p>
            <a:pPr indent="-342900" lvl="0" marL="457200" rtl="0" algn="l">
              <a:spcBef>
                <a:spcPts val="0"/>
              </a:spcBef>
              <a:spcAft>
                <a:spcPts val="0"/>
              </a:spcAft>
              <a:buSzPts val="1800"/>
              <a:buChar char="●"/>
            </a:pPr>
            <a:r>
              <a:rPr lang="nl"/>
              <a:t>Kaartmodule (html + javascript + css)</a:t>
            </a:r>
            <a:endParaRPr/>
          </a:p>
          <a:p>
            <a:pPr indent="-342900" lvl="0" marL="457200" rtl="0" algn="l">
              <a:spcBef>
                <a:spcPts val="0"/>
              </a:spcBef>
              <a:spcAft>
                <a:spcPts val="0"/>
              </a:spcAft>
              <a:buSzPts val="1800"/>
              <a:buChar char="●"/>
            </a:pPr>
            <a:r>
              <a:rPr lang="nl"/>
              <a:t>Tilecaching + tile-buffers</a:t>
            </a:r>
            <a:endParaRPr/>
          </a:p>
          <a:p>
            <a:pPr indent="-342900" lvl="0" marL="457200" rtl="0" algn="l">
              <a:spcBef>
                <a:spcPts val="0"/>
              </a:spcBef>
              <a:spcAft>
                <a:spcPts val="0"/>
              </a:spcAft>
              <a:buSzPts val="1800"/>
              <a:buChar char="●"/>
            </a:pPr>
            <a:r>
              <a:rPr lang="nl"/>
              <a:t>PostGIS database + mapserver + QGIS Server + data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(Laatste) adviesvraag</a:t>
            </a:r>
            <a:endParaRPr/>
          </a:p>
        </p:txBody>
      </p:sp>
      <p:sp>
        <p:nvSpPr>
          <p:cNvPr id="302" name="Google Shape;302;p41"/>
          <p:cNvSpPr txBox="1"/>
          <p:nvPr/>
        </p:nvSpPr>
        <p:spPr>
          <a:xfrm>
            <a:off x="434300" y="1153875"/>
            <a:ext cx="6846600" cy="475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 sz="1800">
                <a:solidFill>
                  <a:srgbClr val="FFFFFF"/>
                </a:solidFill>
              </a:rPr>
              <a:t>Ik zou zoiets als EduGIS (laten) hosten op:</a:t>
            </a:r>
            <a:endParaRPr sz="1800">
              <a:solidFill>
                <a:srgbClr val="FFFFFF"/>
              </a:solidFill>
            </a:endParaRPr>
          </a:p>
          <a:p>
            <a:pPr indent="0" lvl="0" marL="457200" rtl="0" algn="l">
              <a:spcBef>
                <a:spcPts val="0"/>
              </a:spcBef>
              <a:spcAft>
                <a:spcPts val="0"/>
              </a:spcAft>
              <a:buNone/>
            </a:pPr>
            <a:r>
              <a:t/>
            </a:r>
            <a:endParaRPr sz="1800">
              <a:solidFill>
                <a:srgbClr val="FFFFFF"/>
              </a:solidFill>
            </a:endParaRPr>
          </a:p>
          <a:p>
            <a:pPr indent="0" lvl="0" marL="457200" rtl="0" algn="l">
              <a:spcBef>
                <a:spcPts val="0"/>
              </a:spcBef>
              <a:spcAft>
                <a:spcPts val="0"/>
              </a:spcAft>
              <a:buNone/>
            </a:pPr>
            <a:r>
              <a:t/>
            </a:r>
            <a:endParaRPr sz="1800">
              <a:solidFill>
                <a:srgbClr val="FFFFFF"/>
              </a:solidFill>
            </a:endParaRPr>
          </a:p>
        </p:txBody>
      </p:sp>
      <p:pic>
        <p:nvPicPr>
          <p:cNvPr id="303" name="Google Shape;303;p41"/>
          <p:cNvPicPr preferRelativeResize="0"/>
          <p:nvPr/>
        </p:nvPicPr>
        <p:blipFill>
          <a:blip r:embed="rId3">
            <a:alphaModFix/>
          </a:blip>
          <a:stretch>
            <a:fillRect/>
          </a:stretch>
        </p:blipFill>
        <p:spPr>
          <a:xfrm>
            <a:off x="967225" y="1765825"/>
            <a:ext cx="3209025" cy="3209025"/>
          </a:xfrm>
          <a:prstGeom prst="rect">
            <a:avLst/>
          </a:prstGeom>
          <a:noFill/>
          <a:ln>
            <a:noFill/>
          </a:ln>
        </p:spPr>
      </p:pic>
      <p:sp>
        <p:nvSpPr>
          <p:cNvPr id="304" name="Google Shape;304;p41"/>
          <p:cNvSpPr txBox="1"/>
          <p:nvPr/>
        </p:nvSpPr>
        <p:spPr>
          <a:xfrm>
            <a:off x="4315950" y="2190725"/>
            <a:ext cx="4252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3000">
                <a:solidFill>
                  <a:schemeClr val="lt1"/>
                </a:solidFill>
              </a:rPr>
              <a:t>OF </a:t>
            </a:r>
            <a:r>
              <a:rPr lang="nl" sz="3000" u="sng">
                <a:solidFill>
                  <a:schemeClr val="lt1"/>
                </a:solidFill>
                <a:hlinkClick r:id="rId4">
                  <a:extLst>
                    <a:ext uri="{A12FA001-AC4F-418D-AE19-62706E023703}">
                      <ahyp:hlinkClr val="tx"/>
                    </a:ext>
                  </a:extLst>
                </a:hlinkClick>
              </a:rPr>
              <a:t>https://mentimeter.com</a:t>
            </a:r>
            <a:endParaRPr sz="3000">
              <a:solidFill>
                <a:schemeClr val="lt1"/>
              </a:solidFill>
            </a:endParaRPr>
          </a:p>
          <a:p>
            <a:pPr indent="0" lvl="0" marL="0" rtl="0" algn="l">
              <a:spcBef>
                <a:spcPts val="0"/>
              </a:spcBef>
              <a:spcAft>
                <a:spcPts val="0"/>
              </a:spcAft>
              <a:buNone/>
            </a:pPr>
            <a:r>
              <a:rPr lang="nl" sz="3000">
                <a:solidFill>
                  <a:schemeClr val="lt1"/>
                </a:solidFill>
              </a:rPr>
              <a:t>code: 1713 9742</a:t>
            </a:r>
            <a:endParaRPr sz="3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Clr>
                <a:schemeClr val="dk1"/>
              </a:buClr>
              <a:buSzPct val="61111"/>
              <a:buFont typeface="Arial"/>
              <a:buNone/>
            </a:pPr>
            <a:r>
              <a:rPr lang="nl"/>
              <a:t>EduGIS: browsergebaseerde kaartivisualisaties en analyse voor het onderwijs</a:t>
            </a:r>
            <a:endParaRPr/>
          </a:p>
          <a:p>
            <a:pPr indent="0" lvl="0" marL="0" rtl="0" algn="l">
              <a:spcBef>
                <a:spcPts val="1200"/>
              </a:spcBef>
              <a:spcAft>
                <a:spcPts val="0"/>
              </a:spcAft>
              <a:buClr>
                <a:schemeClr val="dk1"/>
              </a:buClr>
              <a:buSzPct val="61111"/>
              <a:buFont typeface="Arial"/>
              <a:buNone/>
            </a:pPr>
            <a:r>
              <a:rPr lang="nl"/>
              <a:t>EduGIS biedt al 20 jaar geavanceerde kaartvisualisatie en geografische analyse, direct in de browser. Vooral gericht op middelbare scholieren, elimineert EduGIS de noodzaak voor installatie van data en software zoals QGIS. Door eenvoudigweg een URL in te voeren, krijgen gebruikers toegang tot krachtige functies zoals kaartlagenbeheer, kleuraanpassing, geojson-visualisatie, ruimtelijke analyses, en 3D-terreinweergave.</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rPr lang="nl"/>
              <a:t>De integratie van MapLibre en/of Mapbox met Lit zorgt voor een dynamische viewer, terwijl server-side technologieën zoals PostGIS, QGIS Server, MapServer en MapProxy robuuste kaartdiensten leveren. EduGIS onderscheidt zich door zijn open source karakter en licentievrije gebruik,.</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rPr lang="nl"/>
              <a:t>Deze presentatie is gericht op technische professionals en onderwijsinstellingen die geïnteresseerd zijn in toegankelijke, browsergebaseerde GIS en de technische modules erachter.</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hosting</a:t>
            </a:r>
            <a:endParaRPr/>
          </a:p>
        </p:txBody>
      </p:sp>
      <p:sp>
        <p:nvSpPr>
          <p:cNvPr id="310" name="Google Shape;31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3 servers + wordpress webhosting</a:t>
            </a:r>
            <a:endParaRPr/>
          </a:p>
          <a:p>
            <a:pPr indent="0" lvl="0" marL="0" rtl="0" algn="l">
              <a:spcBef>
                <a:spcPts val="1200"/>
              </a:spcBef>
              <a:spcAft>
                <a:spcPts val="0"/>
              </a:spcAft>
              <a:buNone/>
            </a:pPr>
            <a:r>
              <a:rPr lang="nl"/>
              <a:t>Hosting begonnen ‘onder het bureau’, daarna Xs4ALL colocation, daarna Amazon EC2, daarna TransIP</a:t>
            </a:r>
            <a:endParaRPr/>
          </a:p>
          <a:p>
            <a:pPr indent="0" lvl="0" marL="0" rtl="0" algn="l">
              <a:spcBef>
                <a:spcPts val="1200"/>
              </a:spcBef>
              <a:spcAft>
                <a:spcPts val="0"/>
              </a:spcAft>
              <a:buNone/>
            </a:pPr>
            <a:r>
              <a:rPr lang="nl"/>
              <a:t>Hosting bij TransIP NL</a:t>
            </a:r>
            <a:endParaRPr/>
          </a:p>
          <a:p>
            <a:pPr indent="-342900" lvl="0" marL="457200" rtl="0" algn="l">
              <a:spcBef>
                <a:spcPts val="1200"/>
              </a:spcBef>
              <a:spcAft>
                <a:spcPts val="0"/>
              </a:spcAft>
              <a:buSzPts val="1800"/>
              <a:buChar char="●"/>
            </a:pPr>
            <a:r>
              <a:rPr lang="nl"/>
              <a:t>Nederlands netwerk</a:t>
            </a:r>
            <a:endParaRPr/>
          </a:p>
          <a:p>
            <a:pPr indent="-342900" lvl="0" marL="457200" rtl="0" algn="l">
              <a:spcBef>
                <a:spcPts val="0"/>
              </a:spcBef>
              <a:spcAft>
                <a:spcPts val="0"/>
              </a:spcAft>
              <a:buSzPts val="1800"/>
              <a:buChar char="●"/>
            </a:pPr>
            <a:r>
              <a:rPr lang="nl"/>
              <a:t>100 euro per maand voor 4 servers</a:t>
            </a:r>
            <a:endParaRPr/>
          </a:p>
          <a:p>
            <a:pPr indent="-342900" lvl="0" marL="457200" rtl="0" algn="l">
              <a:spcBef>
                <a:spcPts val="0"/>
              </a:spcBef>
              <a:spcAft>
                <a:spcPts val="0"/>
              </a:spcAft>
              <a:buSzPts val="1800"/>
              <a:buChar char="●"/>
            </a:pPr>
            <a:r>
              <a:rPr lang="nl"/>
              <a:t>Backups</a:t>
            </a:r>
            <a:endParaRPr/>
          </a:p>
          <a:p>
            <a:pPr indent="-342900" lvl="0" marL="457200" rtl="0" algn="l">
              <a:spcBef>
                <a:spcPts val="0"/>
              </a:spcBef>
              <a:spcAft>
                <a:spcPts val="0"/>
              </a:spcAft>
              <a:buSzPts val="1800"/>
              <a:buChar char="●"/>
            </a:pPr>
            <a:r>
              <a:rPr lang="nl"/>
              <a:t>Tijdelijke uitwijk/testen bij DigitalOcean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Afronding</a:t>
            </a:r>
            <a:endParaRPr/>
          </a:p>
        </p:txBody>
      </p:sp>
      <p:sp>
        <p:nvSpPr>
          <p:cNvPr id="316" name="Google Shape;316;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Vragen?</a:t>
            </a:r>
            <a:endParaRPr/>
          </a:p>
          <a:p>
            <a:pPr indent="0" lvl="0" marL="0" rtl="0" algn="l">
              <a:spcBef>
                <a:spcPts val="1200"/>
              </a:spcBef>
              <a:spcAft>
                <a:spcPts val="0"/>
              </a:spcAft>
              <a:buNone/>
            </a:pPr>
            <a:r>
              <a:rPr lang="nl"/>
              <a:t>meer info / meedoen / bijdragen?: info@edugis.nl of anne.blankert@geodan.nl</a:t>
            </a:r>
            <a:endParaRPr/>
          </a:p>
          <a:p>
            <a:pPr indent="0" lvl="0" marL="0" rtl="0" algn="l">
              <a:spcBef>
                <a:spcPts val="1200"/>
              </a:spcBef>
              <a:spcAft>
                <a:spcPts val="1200"/>
              </a:spcAft>
              <a:buNone/>
            </a:pPr>
            <a:r>
              <a:rPr lang="nl"/>
              <a:t>Bedankt!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Maplibre en Mapbox</a:t>
            </a:r>
            <a:endParaRPr/>
          </a:p>
        </p:txBody>
      </p:sp>
      <p:sp>
        <p:nvSpPr>
          <p:cNvPr id="322" name="Google Shape;322;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Maplibre-gl.js</a:t>
            </a:r>
            <a:endParaRPr/>
          </a:p>
          <a:p>
            <a:pPr indent="-342900" lvl="0" marL="457200" rtl="0" algn="l">
              <a:spcBef>
                <a:spcPts val="1200"/>
              </a:spcBef>
              <a:spcAft>
                <a:spcPts val="0"/>
              </a:spcAft>
              <a:buSzPts val="1800"/>
              <a:buChar char="●"/>
            </a:pPr>
            <a:r>
              <a:rPr lang="nl"/>
              <a:t>Permissive Open Source license (BSD 3)</a:t>
            </a:r>
            <a:endParaRPr/>
          </a:p>
          <a:p>
            <a:pPr indent="-342900" lvl="0" marL="457200" rtl="0" algn="l">
              <a:spcBef>
                <a:spcPts val="0"/>
              </a:spcBef>
              <a:spcAft>
                <a:spcPts val="0"/>
              </a:spcAft>
              <a:buSzPts val="1800"/>
              <a:buChar char="●"/>
            </a:pPr>
            <a:r>
              <a:rPr lang="nl"/>
              <a:t>Afgeleid van mapbox-gl.js versie 1.13</a:t>
            </a:r>
            <a:endParaRPr/>
          </a:p>
          <a:p>
            <a:pPr indent="0" lvl="0" marL="0" rtl="0" algn="l">
              <a:spcBef>
                <a:spcPts val="1200"/>
              </a:spcBef>
              <a:spcAft>
                <a:spcPts val="0"/>
              </a:spcAft>
              <a:buNone/>
            </a:pPr>
            <a:r>
              <a:rPr lang="nl"/>
              <a:t>Mapbox-gl.js &gt; 1.13</a:t>
            </a:r>
            <a:endParaRPr/>
          </a:p>
          <a:p>
            <a:pPr indent="-342900" lvl="0" marL="457200" rtl="0" algn="l">
              <a:spcBef>
                <a:spcPts val="1200"/>
              </a:spcBef>
              <a:spcAft>
                <a:spcPts val="0"/>
              </a:spcAft>
              <a:buSzPts val="1800"/>
              <a:buChar char="●"/>
            </a:pPr>
            <a:r>
              <a:rPr lang="nl"/>
              <a:t>Open Source zonder vrij gebruik</a:t>
            </a:r>
            <a:endParaRPr/>
          </a:p>
          <a:p>
            <a:pPr indent="-342900" lvl="0" marL="457200" rtl="0" algn="l">
              <a:spcBef>
                <a:spcPts val="0"/>
              </a:spcBef>
              <a:spcAft>
                <a:spcPts val="0"/>
              </a:spcAft>
              <a:buSzPts val="1800"/>
              <a:buChar char="●"/>
            </a:pPr>
            <a:r>
              <a:rPr lang="nl"/>
              <a:t>betere 3D ondersteuning</a:t>
            </a:r>
            <a:endParaRPr/>
          </a:p>
          <a:p>
            <a:pPr indent="-342900" lvl="0" marL="457200" rtl="0" algn="l">
              <a:spcBef>
                <a:spcPts val="0"/>
              </a:spcBef>
              <a:spcAft>
                <a:spcPts val="0"/>
              </a:spcAft>
              <a:buSzPts val="1800"/>
              <a:buChar char="●"/>
            </a:pPr>
            <a:r>
              <a:rPr lang="nl"/>
              <a:t>projecties</a:t>
            </a:r>
            <a:endParaRPr/>
          </a:p>
          <a:p>
            <a:pPr indent="-342900" lvl="0" marL="457200" rtl="0" algn="l">
              <a:spcBef>
                <a:spcPts val="0"/>
              </a:spcBef>
              <a:spcAft>
                <a:spcPts val="0"/>
              </a:spcAft>
              <a:buSzPts val="1800"/>
              <a:buChar char="●"/>
            </a:pPr>
            <a:r>
              <a:rPr lang="nl"/>
              <a:t>free 50000 monthly loads (kan veranderen)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Tekentool</a:t>
            </a:r>
            <a:endParaRPr/>
          </a:p>
        </p:txBody>
      </p:sp>
      <p:pic>
        <p:nvPicPr>
          <p:cNvPr id="328" name="Google Shape;328;p45"/>
          <p:cNvPicPr preferRelativeResize="0"/>
          <p:nvPr/>
        </p:nvPicPr>
        <p:blipFill>
          <a:blip r:embed="rId3">
            <a:alphaModFix/>
          </a:blip>
          <a:stretch>
            <a:fillRect/>
          </a:stretch>
        </p:blipFill>
        <p:spPr>
          <a:xfrm>
            <a:off x="3931025" y="1152476"/>
            <a:ext cx="5043624" cy="2531526"/>
          </a:xfrm>
          <a:prstGeom prst="rect">
            <a:avLst/>
          </a:prstGeom>
          <a:noFill/>
          <a:ln>
            <a:noFill/>
          </a:ln>
        </p:spPr>
      </p:pic>
      <p:sp>
        <p:nvSpPr>
          <p:cNvPr id="329" name="Google Shape;329;p45"/>
          <p:cNvSpPr txBox="1"/>
          <p:nvPr>
            <p:ph idx="1" type="body"/>
          </p:nvPr>
        </p:nvSpPr>
        <p:spPr>
          <a:xfrm>
            <a:off x="311700" y="1152475"/>
            <a:ext cx="35028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nl"/>
              <a:t>tekenen in kaartlagen</a:t>
            </a:r>
            <a:endParaRPr/>
          </a:p>
          <a:p>
            <a:pPr indent="-342900" lvl="0" marL="457200" rtl="0" algn="l">
              <a:spcBef>
                <a:spcPts val="0"/>
              </a:spcBef>
              <a:spcAft>
                <a:spcPts val="0"/>
              </a:spcAft>
              <a:buSzPts val="1800"/>
              <a:buChar char="●"/>
            </a:pPr>
            <a:r>
              <a:rPr lang="nl"/>
              <a:t>styling per kaartlaag</a:t>
            </a:r>
            <a:endParaRPr/>
          </a:p>
          <a:p>
            <a:pPr indent="-342900" lvl="0" marL="457200" rtl="0" algn="l">
              <a:spcBef>
                <a:spcPts val="0"/>
              </a:spcBef>
              <a:spcAft>
                <a:spcPts val="0"/>
              </a:spcAft>
              <a:buSzPts val="1800"/>
              <a:buChar char="●"/>
            </a:pPr>
            <a:r>
              <a:rPr lang="nl"/>
              <a:t>attributen per kaartlaag</a:t>
            </a:r>
            <a:endParaRPr/>
          </a:p>
          <a:p>
            <a:pPr indent="-342900" lvl="0" marL="457200" rtl="0" algn="l">
              <a:spcBef>
                <a:spcPts val="0"/>
              </a:spcBef>
              <a:spcAft>
                <a:spcPts val="0"/>
              </a:spcAft>
              <a:buSzPts val="1800"/>
              <a:buChar char="●"/>
            </a:pPr>
            <a:r>
              <a:rPr lang="nl"/>
              <a:t>tekenen van nieuwe data, bewerken van bestaande data</a:t>
            </a:r>
            <a:endParaRPr/>
          </a:p>
          <a:p>
            <a:pPr indent="-342900" lvl="0" marL="457200" rtl="0" algn="l">
              <a:spcBef>
                <a:spcPts val="0"/>
              </a:spcBef>
              <a:spcAft>
                <a:spcPts val="0"/>
              </a:spcAft>
              <a:buSzPts val="1800"/>
              <a:buChar char="●"/>
            </a:pPr>
            <a:r>
              <a:rPr lang="nl"/>
              <a:t>bewaren op eigen computer, inclusief styling</a:t>
            </a:r>
            <a:endParaRPr/>
          </a:p>
          <a:p>
            <a:pPr indent="-342900" lvl="0" marL="457200" rtl="0" algn="l">
              <a:spcBef>
                <a:spcPts val="0"/>
              </a:spcBef>
              <a:spcAft>
                <a:spcPts val="0"/>
              </a:spcAft>
              <a:buSzPts val="1800"/>
              <a:buChar char="●"/>
            </a:pPr>
            <a:r>
              <a:rPr lang="nl"/>
              <a:t>snap functie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(Near-) realtime</a:t>
            </a:r>
            <a:endParaRPr/>
          </a:p>
        </p:txBody>
      </p:sp>
      <p:sp>
        <p:nvSpPr>
          <p:cNvPr id="335" name="Google Shape;335;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Aardbevingen</a:t>
            </a:r>
            <a:endParaRPr/>
          </a:p>
          <a:p>
            <a:pPr indent="0" lvl="0" marL="0" rtl="0" algn="l">
              <a:spcBef>
                <a:spcPts val="1200"/>
              </a:spcBef>
              <a:spcAft>
                <a:spcPts val="0"/>
              </a:spcAft>
              <a:buNone/>
            </a:pPr>
            <a:r>
              <a:rPr lang="nl"/>
              <a:t>Wereldwijd weer</a:t>
            </a:r>
            <a:endParaRPr/>
          </a:p>
          <a:p>
            <a:pPr indent="0" lvl="0" marL="0" rtl="0" algn="l">
              <a:spcBef>
                <a:spcPts val="1200"/>
              </a:spcBef>
              <a:spcAft>
                <a:spcPts val="0"/>
              </a:spcAft>
              <a:buNone/>
            </a:pPr>
            <a:r>
              <a:rPr lang="nl"/>
              <a:t>Buienradars NL, D, UK</a:t>
            </a:r>
            <a:endParaRPr/>
          </a:p>
          <a:p>
            <a:pPr indent="0" lvl="0" marL="0" rtl="0" algn="l">
              <a:spcBef>
                <a:spcPts val="1200"/>
              </a:spcBef>
              <a:spcAft>
                <a:spcPts val="0"/>
              </a:spcAft>
              <a:buNone/>
            </a:pPr>
            <a:r>
              <a:rPr lang="nl"/>
              <a:t>Verkeer</a:t>
            </a:r>
            <a:endParaRPr/>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Zelf topografie opbouwen</a:t>
            </a:r>
            <a:endParaRPr/>
          </a:p>
        </p:txBody>
      </p:sp>
      <p:sp>
        <p:nvSpPr>
          <p:cNvPr id="341" name="Google Shape;34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Van achtergrond tot detail-labels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48" title="2023-09-11 23-22-39.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Overall architectuur</a:t>
            </a:r>
            <a:endParaRPr/>
          </a:p>
        </p:txBody>
      </p:sp>
      <p:pic>
        <p:nvPicPr>
          <p:cNvPr id="352" name="Google Shape;352;p49"/>
          <p:cNvPicPr preferRelativeResize="0"/>
          <p:nvPr/>
        </p:nvPicPr>
        <p:blipFill>
          <a:blip r:embed="rId3">
            <a:alphaModFix/>
          </a:blip>
          <a:stretch>
            <a:fillRect/>
          </a:stretch>
        </p:blipFill>
        <p:spPr>
          <a:xfrm>
            <a:off x="416500" y="1017725"/>
            <a:ext cx="5094634"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FOSS4G in het onderwijs</a:t>
            </a:r>
            <a:endParaRPr/>
          </a:p>
        </p:txBody>
      </p:sp>
      <p:pic>
        <p:nvPicPr>
          <p:cNvPr id="79" name="Google Shape;79;p16"/>
          <p:cNvPicPr preferRelativeResize="0"/>
          <p:nvPr/>
        </p:nvPicPr>
        <p:blipFill>
          <a:blip r:embed="rId3">
            <a:alphaModFix/>
          </a:blip>
          <a:stretch>
            <a:fillRect/>
          </a:stretch>
        </p:blipFill>
        <p:spPr>
          <a:xfrm>
            <a:off x="416500" y="1050650"/>
            <a:ext cx="6791944"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CBA"/>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a:t>
            </a:r>
            <a:endParaRPr/>
          </a:p>
        </p:txBody>
      </p:sp>
      <p:sp>
        <p:nvSpPr>
          <p:cNvPr id="85" name="Google Shape;85;p17"/>
          <p:cNvSpPr txBox="1"/>
          <p:nvPr>
            <p:ph idx="1" type="body"/>
          </p:nvPr>
        </p:nvSpPr>
        <p:spPr>
          <a:xfrm>
            <a:off x="311700" y="1152475"/>
            <a:ext cx="5970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https://www.edugis.nl</a:t>
            </a:r>
            <a:endParaRPr/>
          </a:p>
          <a:p>
            <a:pPr indent="-342900" lvl="0" marL="457200" rtl="0" algn="l">
              <a:spcBef>
                <a:spcPts val="0"/>
              </a:spcBef>
              <a:spcAft>
                <a:spcPts val="0"/>
              </a:spcAft>
              <a:buSzPts val="1800"/>
              <a:buChar char="●"/>
            </a:pPr>
            <a:r>
              <a:rPr lang="nl"/>
              <a:t>Sinds 2004</a:t>
            </a:r>
            <a:endParaRPr/>
          </a:p>
          <a:p>
            <a:pPr indent="-342900" lvl="0" marL="457200" rtl="0" algn="l">
              <a:spcBef>
                <a:spcPts val="0"/>
              </a:spcBef>
              <a:spcAft>
                <a:spcPts val="0"/>
              </a:spcAft>
              <a:buSzPts val="1800"/>
              <a:buChar char="●"/>
            </a:pPr>
            <a:r>
              <a:rPr lang="nl"/>
              <a:t>Voor iedereen, zonder inloggen, laagdrempelig</a:t>
            </a:r>
            <a:endParaRPr/>
          </a:p>
          <a:p>
            <a:pPr indent="-342900" lvl="0" marL="457200" rtl="0" algn="l">
              <a:spcBef>
                <a:spcPts val="0"/>
              </a:spcBef>
              <a:spcAft>
                <a:spcPts val="0"/>
              </a:spcAft>
              <a:buSzPts val="1800"/>
              <a:buChar char="●"/>
            </a:pPr>
            <a:r>
              <a:rPr lang="nl"/>
              <a:t>Kennis maken met geodata en GIS</a:t>
            </a:r>
            <a:endParaRPr/>
          </a:p>
          <a:p>
            <a:pPr indent="-342900" lvl="0" marL="457200" rtl="0" algn="l">
              <a:spcBef>
                <a:spcPts val="0"/>
              </a:spcBef>
              <a:spcAft>
                <a:spcPts val="0"/>
              </a:spcAft>
              <a:buSzPts val="1800"/>
              <a:buChar char="●"/>
            </a:pPr>
            <a:r>
              <a:rPr lang="nl"/>
              <a:t>Kaarten, Geodata en GIS zonder installeren</a:t>
            </a:r>
            <a:endParaRPr/>
          </a:p>
          <a:p>
            <a:pPr indent="-342900" lvl="0" marL="457200" rtl="0" algn="l">
              <a:spcBef>
                <a:spcPts val="0"/>
              </a:spcBef>
              <a:spcAft>
                <a:spcPts val="0"/>
              </a:spcAft>
              <a:buSzPts val="1800"/>
              <a:buChar char="●"/>
            </a:pPr>
            <a:r>
              <a:rPr lang="nl"/>
              <a:t>Open Source en Open Data en Creative Commons</a:t>
            </a:r>
            <a:endParaRPr/>
          </a:p>
          <a:p>
            <a:pPr indent="-342900" lvl="0" marL="457200" rtl="0" algn="l">
              <a:spcBef>
                <a:spcPts val="0"/>
              </a:spcBef>
              <a:spcAft>
                <a:spcPts val="0"/>
              </a:spcAft>
              <a:buSzPts val="1800"/>
              <a:buChar char="●"/>
            </a:pPr>
            <a:r>
              <a:rPr lang="nl"/>
              <a:t>Zelf doen, van eigen omgeving tot wereldwijd</a:t>
            </a:r>
            <a:endParaRPr/>
          </a:p>
          <a:p>
            <a:pPr indent="-342900" lvl="0" marL="457200" rtl="0" algn="l">
              <a:spcBef>
                <a:spcPts val="0"/>
              </a:spcBef>
              <a:spcAft>
                <a:spcPts val="0"/>
              </a:spcAft>
              <a:buSzPts val="1800"/>
              <a:buChar char="●"/>
            </a:pPr>
            <a:r>
              <a:rPr lang="nl"/>
              <a:t>Nederlands, Frans, Engels, Spaans</a:t>
            </a:r>
            <a:endParaRPr/>
          </a:p>
        </p:txBody>
      </p:sp>
      <p:pic>
        <p:nvPicPr>
          <p:cNvPr id="86" name="Google Shape;86;p17"/>
          <p:cNvPicPr preferRelativeResize="0"/>
          <p:nvPr/>
        </p:nvPicPr>
        <p:blipFill>
          <a:blip r:embed="rId3">
            <a:alphaModFix/>
          </a:blip>
          <a:stretch>
            <a:fillRect/>
          </a:stretch>
        </p:blipFill>
        <p:spPr>
          <a:xfrm>
            <a:off x="6444975" y="1152475"/>
            <a:ext cx="2579125" cy="155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title="foss4gedugis2024_3.mp4">
            <a:hlinkClick r:id="rId3"/>
          </p:cNvPr>
          <p:cNvPicPr preferRelativeResize="0"/>
          <p:nvPr/>
        </p:nvPicPr>
        <p:blipFill>
          <a:blip r:embed="rId4">
            <a:alphaModFix/>
          </a:blip>
          <a:stretch>
            <a:fillRect/>
          </a:stretch>
        </p:blipFill>
        <p:spPr>
          <a:xfrm>
            <a:off x="152400" y="152400"/>
            <a:ext cx="8602133"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CBA"/>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Beetje snel?</a:t>
            </a:r>
            <a:endParaRPr/>
          </a:p>
        </p:txBody>
      </p:sp>
      <p:sp>
        <p:nvSpPr>
          <p:cNvPr id="97" name="Google Shape;97;p19"/>
          <p:cNvSpPr txBox="1"/>
          <p:nvPr>
            <p:ph idx="1" type="body"/>
          </p:nvPr>
        </p:nvSpPr>
        <p:spPr>
          <a:xfrm>
            <a:off x="311700" y="1152475"/>
            <a:ext cx="3463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Doe het zelf:</a:t>
            </a:r>
            <a:endParaRPr/>
          </a:p>
          <a:p>
            <a:pPr indent="-342900" lvl="0" marL="457200" rtl="0" algn="l">
              <a:spcBef>
                <a:spcPts val="1200"/>
              </a:spcBef>
              <a:spcAft>
                <a:spcPts val="0"/>
              </a:spcAft>
              <a:buSzPts val="1800"/>
              <a:buChar char="●"/>
            </a:pPr>
            <a:r>
              <a:rPr lang="nl"/>
              <a:t>https://www.edugis.nl</a:t>
            </a:r>
            <a:endParaRPr/>
          </a:p>
        </p:txBody>
      </p:sp>
      <p:pic>
        <p:nvPicPr>
          <p:cNvPr id="98" name="Google Shape;98;p19"/>
          <p:cNvPicPr preferRelativeResize="0"/>
          <p:nvPr/>
        </p:nvPicPr>
        <p:blipFill>
          <a:blip r:embed="rId3">
            <a:alphaModFix/>
          </a:blip>
          <a:stretch>
            <a:fillRect/>
          </a:stretch>
        </p:blipFill>
        <p:spPr>
          <a:xfrm>
            <a:off x="5012700" y="1017725"/>
            <a:ext cx="2579125" cy="1553950"/>
          </a:xfrm>
          <a:prstGeom prst="rect">
            <a:avLst/>
          </a:prstGeom>
          <a:noFill/>
          <a:ln>
            <a:noFill/>
          </a:ln>
        </p:spPr>
      </p:pic>
      <p:pic>
        <p:nvPicPr>
          <p:cNvPr id="99" name="Google Shape;99;p19"/>
          <p:cNvPicPr preferRelativeResize="0"/>
          <p:nvPr/>
        </p:nvPicPr>
        <p:blipFill>
          <a:blip r:embed="rId4">
            <a:alphaModFix/>
          </a:blip>
          <a:stretch>
            <a:fillRect/>
          </a:stretch>
        </p:blipFill>
        <p:spPr>
          <a:xfrm>
            <a:off x="4994287" y="2732941"/>
            <a:ext cx="2615951" cy="16638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a:t>
            </a:r>
            <a:endParaRPr/>
          </a:p>
        </p:txBody>
      </p:sp>
      <p:sp>
        <p:nvSpPr>
          <p:cNvPr id="105" name="Google Shape;105;p20"/>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EduGIS componenten (inhoud)</a:t>
            </a:r>
            <a:endParaRPr/>
          </a:p>
        </p:txBody>
      </p:sp>
      <p:sp>
        <p:nvSpPr>
          <p:cNvPr id="111" name="Google Shape;111;p21"/>
          <p:cNvSpPr/>
          <p:nvPr/>
        </p:nvSpPr>
        <p:spPr>
          <a:xfrm>
            <a:off x="493900" y="1038925"/>
            <a:ext cx="8375100" cy="3891600"/>
          </a:xfrm>
          <a:prstGeom prst="rect">
            <a:avLst/>
          </a:prstGeom>
          <a:solidFill>
            <a:srgbClr val="2E7CBA"/>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EduGIS</a:t>
            </a:r>
            <a:endParaRPr>
              <a:solidFill>
                <a:schemeClr val="lt1"/>
              </a:solidFill>
            </a:endParaRPr>
          </a:p>
        </p:txBody>
      </p:sp>
      <p:sp>
        <p:nvSpPr>
          <p:cNvPr id="112" name="Google Shape;112;p21"/>
          <p:cNvSpPr/>
          <p:nvPr/>
        </p:nvSpPr>
        <p:spPr>
          <a:xfrm>
            <a:off x="5292500" y="1371025"/>
            <a:ext cx="3133800" cy="3227400"/>
          </a:xfrm>
          <a:prstGeom prst="rect">
            <a:avLst/>
          </a:prstGeom>
          <a:solidFill>
            <a:srgbClr val="D9EAD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t>Kaart</a:t>
            </a:r>
            <a:endParaRPr/>
          </a:p>
          <a:p>
            <a:pPr indent="0" lvl="0" marL="0" rtl="0" algn="ctr">
              <a:spcBef>
                <a:spcPts val="0"/>
              </a:spcBef>
              <a:spcAft>
                <a:spcPts val="0"/>
              </a:spcAft>
              <a:buNone/>
            </a:pPr>
            <a:r>
              <a:rPr lang="nl"/>
              <a:t>Atlas / GIS</a:t>
            </a:r>
            <a:endParaRPr sz="1000"/>
          </a:p>
        </p:txBody>
      </p:sp>
      <p:pic>
        <p:nvPicPr>
          <p:cNvPr id="113" name="Google Shape;113;p21"/>
          <p:cNvPicPr preferRelativeResize="0"/>
          <p:nvPr/>
        </p:nvPicPr>
        <p:blipFill>
          <a:blip r:embed="rId3">
            <a:alphaModFix/>
          </a:blip>
          <a:stretch>
            <a:fillRect/>
          </a:stretch>
        </p:blipFill>
        <p:spPr>
          <a:xfrm>
            <a:off x="5366299" y="1456175"/>
            <a:ext cx="791699" cy="992100"/>
          </a:xfrm>
          <a:prstGeom prst="rect">
            <a:avLst/>
          </a:prstGeom>
          <a:solidFill>
            <a:srgbClr val="D9EAD3"/>
          </a:solidFill>
          <a:ln cap="flat" cmpd="sng" w="19050">
            <a:solidFill>
              <a:schemeClr val="lt1"/>
            </a:solidFill>
            <a:prstDash val="solid"/>
            <a:round/>
            <a:headEnd len="sm" w="sm" type="none"/>
            <a:tailEnd len="sm" w="sm" type="none"/>
          </a:ln>
        </p:spPr>
      </p:pic>
      <p:sp>
        <p:nvSpPr>
          <p:cNvPr id="114" name="Google Shape;114;p21"/>
          <p:cNvSpPr/>
          <p:nvPr/>
        </p:nvSpPr>
        <p:spPr>
          <a:xfrm>
            <a:off x="1029500" y="1371025"/>
            <a:ext cx="3133800" cy="3227400"/>
          </a:xfrm>
          <a:prstGeom prst="rect">
            <a:avLst/>
          </a:prstGeom>
          <a:solidFill>
            <a:srgbClr val="FFF2C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nl"/>
              <a:t>Informatie en lessen</a:t>
            </a:r>
            <a:endParaRPr/>
          </a:p>
          <a:p>
            <a:pPr indent="0" lvl="0" marL="0" rtl="0" algn="ctr">
              <a:spcBef>
                <a:spcPts val="0"/>
              </a:spcBef>
              <a:spcAft>
                <a:spcPts val="0"/>
              </a:spcAft>
              <a:buNone/>
            </a:pPr>
            <a:r>
              <a:t/>
            </a:r>
            <a:endParaRPr sz="1000"/>
          </a:p>
        </p:txBody>
      </p:sp>
      <p:pic>
        <p:nvPicPr>
          <p:cNvPr id="115" name="Google Shape;115;p21"/>
          <p:cNvPicPr preferRelativeResize="0"/>
          <p:nvPr/>
        </p:nvPicPr>
        <p:blipFill>
          <a:blip r:embed="rId4">
            <a:alphaModFix/>
          </a:blip>
          <a:stretch>
            <a:fillRect/>
          </a:stretch>
        </p:blipFill>
        <p:spPr>
          <a:xfrm>
            <a:off x="1116550" y="1464700"/>
            <a:ext cx="1183226" cy="975049"/>
          </a:xfrm>
          <a:prstGeom prst="rect">
            <a:avLst/>
          </a:prstGeom>
          <a:solidFill>
            <a:srgbClr val="D9EAD3"/>
          </a:solidFill>
          <a:ln cap="flat" cmpd="sng" w="19050">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